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649" r:id="rId2"/>
    <p:sldId id="429" r:id="rId3"/>
    <p:sldId id="430" r:id="rId4"/>
    <p:sldId id="646" r:id="rId5"/>
    <p:sldId id="470" r:id="rId6"/>
    <p:sldId id="471" r:id="rId7"/>
    <p:sldId id="473" r:id="rId8"/>
    <p:sldId id="440" r:id="rId9"/>
    <p:sldId id="441" r:id="rId10"/>
    <p:sldId id="482" r:id="rId11"/>
    <p:sldId id="647" r:id="rId12"/>
    <p:sldId id="442" r:id="rId13"/>
    <p:sldId id="443" r:id="rId14"/>
    <p:sldId id="444" r:id="rId15"/>
    <p:sldId id="445" r:id="rId16"/>
    <p:sldId id="431" r:id="rId17"/>
    <p:sldId id="432" r:id="rId18"/>
    <p:sldId id="433" r:id="rId19"/>
    <p:sldId id="512" r:id="rId20"/>
    <p:sldId id="535" r:id="rId21"/>
    <p:sldId id="513" r:id="rId22"/>
    <p:sldId id="522" r:id="rId23"/>
    <p:sldId id="524" r:id="rId24"/>
    <p:sldId id="532" r:id="rId25"/>
    <p:sldId id="468" r:id="rId26"/>
    <p:sldId id="469" r:id="rId27"/>
    <p:sldId id="648" r:id="rId28"/>
    <p:sldId id="553" r:id="rId29"/>
    <p:sldId id="477" r:id="rId30"/>
    <p:sldId id="478" r:id="rId31"/>
    <p:sldId id="489" r:id="rId32"/>
    <p:sldId id="490" r:id="rId33"/>
    <p:sldId id="615" r:id="rId34"/>
    <p:sldId id="616" r:id="rId35"/>
    <p:sldId id="617" r:id="rId36"/>
    <p:sldId id="650" r:id="rId37"/>
    <p:sldId id="618" r:id="rId38"/>
    <p:sldId id="585" r:id="rId39"/>
    <p:sldId id="586" r:id="rId40"/>
    <p:sldId id="588" r:id="rId41"/>
    <p:sldId id="591" r:id="rId42"/>
    <p:sldId id="596" r:id="rId4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83"/>
    <p:restoredTop sz="94671"/>
  </p:normalViewPr>
  <p:slideViewPr>
    <p:cSldViewPr snapToGrid="0" snapToObjects="1" showGuides="1">
      <p:cViewPr varScale="1">
        <p:scale>
          <a:sx n="127" d="100"/>
          <a:sy n="127" d="100"/>
        </p:scale>
        <p:origin x="37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697A5A-E240-E348-9FB5-82F24BDF4023}" type="datetimeFigureOut">
              <a:rPr kumimoji="1" lang="zh-CN" altLang="en-US" smtClean="0"/>
              <a:t>2021/4/21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2401C6-D188-BB44-847F-D7DAA8204F93}" type="slidenum">
              <a:rPr kumimoji="1" lang="zh-CN" altLang="en-US" smtClean="0"/>
              <a:t>‹#›</a:t>
            </a:fld>
            <a:endParaRPr kumimoji="1" lang="zh-CN" altLang="en-US"/>
          </a:p>
        </p:txBody>
      </p:sp>
    </p:spTree>
    <p:extLst>
      <p:ext uri="{BB962C8B-B14F-4D97-AF65-F5344CB8AC3E}">
        <p14:creationId xmlns:p14="http://schemas.microsoft.com/office/powerpoint/2010/main" val="3354048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Chalkboard" panose="03050602040202020205" pitchFamily="66" charset="77"/>
              </a:rPr>
              <a:t>Conformity</a:t>
            </a:r>
          </a:p>
          <a:p>
            <a:endParaRPr lang="en-US" sz="1200" dirty="0">
              <a:latin typeface="Chalkboard" panose="03050602040202020205" pitchFamily="66" charset="77"/>
            </a:endParaRPr>
          </a:p>
          <a:p>
            <a:endParaRPr lang="en-US" sz="1200" dirty="0">
              <a:latin typeface="Chalkboard" panose="03050602040202020205" pitchFamily="66" charset="77"/>
            </a:endParaRPr>
          </a:p>
          <a:p>
            <a:r>
              <a:rPr lang="en-US" sz="1200" dirty="0" err="1">
                <a:latin typeface="Chalkboard" panose="03050602040202020205" pitchFamily="66" charset="77"/>
              </a:rPr>
              <a:t>Bioloogy</a:t>
            </a:r>
            <a:r>
              <a:rPr lang="zh-CN" altLang="en-US" sz="1200" dirty="0">
                <a:latin typeface="Chalkboard" panose="03050602040202020205" pitchFamily="66" charset="77"/>
              </a:rPr>
              <a:t> </a:t>
            </a:r>
            <a:r>
              <a:rPr lang="en-US" altLang="zh-CN" sz="1200" dirty="0">
                <a:latin typeface="Chalkboard" panose="03050602040202020205" pitchFamily="66" charset="77"/>
              </a:rPr>
              <a:t>approach</a:t>
            </a:r>
            <a:endParaRPr lang="en-US" dirty="0"/>
          </a:p>
        </p:txBody>
      </p:sp>
      <p:sp>
        <p:nvSpPr>
          <p:cNvPr id="4" name="Slide Number Placeholder 3"/>
          <p:cNvSpPr>
            <a:spLocks noGrp="1"/>
          </p:cNvSpPr>
          <p:nvPr>
            <p:ph type="sldNum" sz="quarter" idx="5"/>
          </p:nvPr>
        </p:nvSpPr>
        <p:spPr/>
        <p:txBody>
          <a:bodyPr/>
          <a:lstStyle/>
          <a:p>
            <a:fld id="{AA4C7285-CB12-7949-9EA4-BB487736552A}" type="slidenum">
              <a:rPr lang="en-US" smtClean="0"/>
              <a:t>1</a:t>
            </a:fld>
            <a:endParaRPr lang="en-US"/>
          </a:p>
        </p:txBody>
      </p:sp>
    </p:spTree>
    <p:extLst>
      <p:ext uri="{BB962C8B-B14F-4D97-AF65-F5344CB8AC3E}">
        <p14:creationId xmlns:p14="http://schemas.microsoft.com/office/powerpoint/2010/main" val="34303356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t>
            </a:r>
            <a:r>
              <a:rPr lang="en-AU" dirty="0" err="1"/>
              <a:t>epɪdiːmɪ'ɒlədʒɪ</a:t>
            </a:r>
            <a:r>
              <a:rPr lang="en-AU" dirty="0"/>
              <a:t>]; [e</a:t>
            </a:r>
            <a:r>
              <a:rPr lang="el-GR" dirty="0"/>
              <a:t>θ'</a:t>
            </a:r>
            <a:r>
              <a:rPr lang="en-AU" dirty="0" err="1"/>
              <a:t>nɒgrəfɪ</a:t>
            </a:r>
            <a:endParaRPr lang="en-AU"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25</a:t>
            </a:fld>
            <a:endParaRPr lang="en-US" dirty="0"/>
          </a:p>
        </p:txBody>
      </p:sp>
    </p:spTree>
    <p:extLst>
      <p:ext uri="{BB962C8B-B14F-4D97-AF65-F5344CB8AC3E}">
        <p14:creationId xmlns:p14="http://schemas.microsoft.com/office/powerpoint/2010/main" val="4146999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a:t>
            </a:r>
            <a:r>
              <a:rPr lang="en-US" baseline="0" dirty="0"/>
              <a:t> are t</a:t>
            </a:r>
            <a:r>
              <a:rPr lang="en-US" dirty="0"/>
              <a:t>hree</a:t>
            </a:r>
            <a:r>
              <a:rPr lang="en-US" baseline="0" dirty="0"/>
              <a:t> roles in the information diffusion process.  </a:t>
            </a:r>
            <a:endParaRPr lang="en-AU"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26</a:t>
            </a:fld>
            <a:endParaRPr lang="en-US" dirty="0"/>
          </a:p>
        </p:txBody>
      </p:sp>
    </p:spTree>
    <p:extLst>
      <p:ext uri="{BB962C8B-B14F-4D97-AF65-F5344CB8AC3E}">
        <p14:creationId xmlns:p14="http://schemas.microsoft.com/office/powerpoint/2010/main" val="1108155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t>
            </a:r>
            <a:r>
              <a:rPr lang="en-AU" dirty="0" err="1"/>
              <a:t>əb‘zə:vəbiliti</a:t>
            </a:r>
            <a:r>
              <a:rPr lang="en-AU" dirty="0"/>
              <a:t>];</a:t>
            </a:r>
            <a:r>
              <a:rPr lang="en-AU" baseline="0" dirty="0"/>
              <a:t> </a:t>
            </a:r>
            <a:r>
              <a:rPr lang="en-AU" dirty="0"/>
              <a:t>Expedite; [‘</a:t>
            </a:r>
            <a:r>
              <a:rPr lang="en-AU" dirty="0" err="1"/>
              <a:t>ekspɪdaɪt</a:t>
            </a:r>
            <a:r>
              <a:rPr lang="en-AU" dirty="0"/>
              <a:t>]</a:t>
            </a:r>
            <a:r>
              <a:rPr lang="zh-CN" altLang="en-US" dirty="0"/>
              <a:t>；</a:t>
            </a:r>
            <a:endParaRPr lang="en-US" altLang="zh-CN" dirty="0"/>
          </a:p>
          <a:p>
            <a:endParaRPr lang="en-US" dirty="0"/>
          </a:p>
          <a:p>
            <a:r>
              <a:rPr lang="en-US" dirty="0"/>
              <a:t>According</a:t>
            </a:r>
            <a:r>
              <a:rPr lang="en-US" baseline="0" dirty="0"/>
              <a:t> to the network observability and information availability, there are four types of the information diffusion;  We only focus on information diffusion types in which the network is observable. [</a:t>
            </a:r>
            <a:r>
              <a:rPr lang="en-US" baseline="0" dirty="0" err="1"/>
              <a:t>ɪntə'fɪə</a:t>
            </a:r>
            <a:r>
              <a:rPr lang="en-US" baseline="0" dirty="0"/>
              <a:t>]</a:t>
            </a:r>
          </a:p>
          <a:p>
            <a:endParaRPr lang="en-US" baseline="0" dirty="0"/>
          </a:p>
          <a:p>
            <a:r>
              <a:rPr lang="en-US" baseline="0" dirty="0"/>
              <a:t>Change the information diffusion; </a:t>
            </a:r>
            <a:endParaRPr lang="en-AU"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28</a:t>
            </a:fld>
            <a:endParaRPr lang="en-US" dirty="0"/>
          </a:p>
        </p:txBody>
      </p:sp>
    </p:spTree>
    <p:extLst>
      <p:ext uri="{BB962C8B-B14F-4D97-AF65-F5344CB8AC3E}">
        <p14:creationId xmlns:p14="http://schemas.microsoft.com/office/powerpoint/2010/main" val="2743707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29</a:t>
            </a:fld>
            <a:endParaRPr lang="en-US" dirty="0"/>
          </a:p>
        </p:txBody>
      </p:sp>
    </p:spTree>
    <p:extLst>
      <p:ext uri="{BB962C8B-B14F-4D97-AF65-F5344CB8AC3E}">
        <p14:creationId xmlns:p14="http://schemas.microsoft.com/office/powerpoint/2010/main" val="3938228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8E3BB6A-C8C6-4CE1-B31D-D41FC741C6B0}" type="slidenum">
              <a:rPr lang="en-US" smtClean="0"/>
              <a:pPr/>
              <a:t>31</a:t>
            </a:fld>
            <a:endParaRPr lang="en-US" dirty="0"/>
          </a:p>
        </p:txBody>
      </p:sp>
    </p:spTree>
    <p:extLst>
      <p:ext uri="{BB962C8B-B14F-4D97-AF65-F5344CB8AC3E}">
        <p14:creationId xmlns:p14="http://schemas.microsoft.com/office/powerpoint/2010/main" val="1220104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34</a:t>
            </a:fld>
            <a:endParaRPr lang="en-US" dirty="0"/>
          </a:p>
        </p:txBody>
      </p:sp>
    </p:spTree>
    <p:extLst>
      <p:ext uri="{BB962C8B-B14F-4D97-AF65-F5344CB8AC3E}">
        <p14:creationId xmlns:p14="http://schemas.microsoft.com/office/powerpoint/2010/main" val="15740141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3778E692-9458-4C86-9363-81FC1D37FCC1}" type="slidenum">
              <a:rPr lang="en-US"/>
              <a:pPr/>
              <a:t>35</a:t>
            </a:fld>
            <a:endParaRPr lang="en-US"/>
          </a:p>
        </p:txBody>
      </p:sp>
      <p:sp>
        <p:nvSpPr>
          <p:cNvPr id="63489" name="Rectangle 1"/>
          <p:cNvSpPr txBox="1">
            <a:spLocks noGrp="1" noRot="1" noChangeAspect="1" noChangeArrowheads="1"/>
          </p:cNvSpPr>
          <p:nvPr>
            <p:ph type="sldImg"/>
          </p:nvPr>
        </p:nvSpPr>
        <p:spPr bwMode="auto">
          <a:xfrm>
            <a:off x="1117600" y="706438"/>
            <a:ext cx="4646613" cy="3486150"/>
          </a:xfrm>
          <a:prstGeom prst="rect">
            <a:avLst/>
          </a:prstGeom>
          <a:solidFill>
            <a:srgbClr val="FFFFFF"/>
          </a:solidFill>
          <a:ln>
            <a:solidFill>
              <a:srgbClr val="000000"/>
            </a:solidFill>
            <a:miter lim="800000"/>
            <a:headEnd/>
            <a:tailEnd/>
          </a:ln>
        </p:spPr>
      </p:sp>
      <p:sp>
        <p:nvSpPr>
          <p:cNvPr id="63490" name="Rectangle 2"/>
          <p:cNvSpPr txBox="1">
            <a:spLocks noGrp="1" noChangeArrowheads="1"/>
          </p:cNvSpPr>
          <p:nvPr>
            <p:ph type="body" idx="1"/>
          </p:nvPr>
        </p:nvSpPr>
        <p:spPr bwMode="auto">
          <a:xfrm>
            <a:off x="687388" y="4414838"/>
            <a:ext cx="5505450" cy="4183062"/>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2370556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3778E692-9458-4C86-9363-81FC1D37FCC1}" type="slidenum">
              <a:rPr lang="en-US"/>
              <a:pPr/>
              <a:t>36</a:t>
            </a:fld>
            <a:endParaRPr lang="en-US"/>
          </a:p>
        </p:txBody>
      </p:sp>
      <p:sp>
        <p:nvSpPr>
          <p:cNvPr id="63489" name="Rectangle 1"/>
          <p:cNvSpPr txBox="1">
            <a:spLocks noGrp="1" noRot="1" noChangeAspect="1" noChangeArrowheads="1"/>
          </p:cNvSpPr>
          <p:nvPr>
            <p:ph type="sldImg"/>
          </p:nvPr>
        </p:nvSpPr>
        <p:spPr bwMode="auto">
          <a:xfrm>
            <a:off x="342900" y="706438"/>
            <a:ext cx="6196013" cy="3486150"/>
          </a:xfrm>
          <a:prstGeom prst="rect">
            <a:avLst/>
          </a:prstGeom>
          <a:solidFill>
            <a:srgbClr val="FFFFFF"/>
          </a:solidFill>
          <a:ln>
            <a:solidFill>
              <a:srgbClr val="000000"/>
            </a:solidFill>
            <a:miter lim="800000"/>
            <a:headEnd/>
            <a:tailEnd/>
          </a:ln>
        </p:spPr>
      </p:sp>
      <p:sp>
        <p:nvSpPr>
          <p:cNvPr id="63490" name="Rectangle 2"/>
          <p:cNvSpPr txBox="1">
            <a:spLocks noGrp="1" noChangeArrowheads="1"/>
          </p:cNvSpPr>
          <p:nvPr>
            <p:ph type="body" idx="1"/>
          </p:nvPr>
        </p:nvSpPr>
        <p:spPr bwMode="auto">
          <a:xfrm>
            <a:off x="687388" y="4414838"/>
            <a:ext cx="5505450" cy="4183062"/>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1262179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Hello everyone, this is Sheldon speaking, what you are watching now is my pre-recorded video for the tutorial talk. </a:t>
            </a:r>
          </a:p>
          <a:p>
            <a:r>
              <a:rPr lang="en-AU" dirty="0"/>
              <a:t>When you are watching this video, I’m also in the meeting room and watching with you together. If you have any question, you just need to send me message via the chat </a:t>
            </a:r>
            <a:r>
              <a:rPr lang="en-AU" sz="1200" b="0" i="0" u="none" strike="noStrike" kern="1200" dirty="0">
                <a:solidFill>
                  <a:schemeClr val="tx1"/>
                </a:solidFill>
                <a:effectLst/>
                <a:latin typeface="+mn-lt"/>
                <a:ea typeface="+mn-ea"/>
                <a:cs typeface="+mn-cs"/>
              </a:rPr>
              <a:t>button</a:t>
            </a:r>
            <a:r>
              <a:rPr lang="en-AU" dirty="0"/>
              <a:t> in this zoom app.</a:t>
            </a:r>
          </a:p>
        </p:txBody>
      </p:sp>
      <p:sp>
        <p:nvSpPr>
          <p:cNvPr id="4" name="Slide Number Placeholder 3"/>
          <p:cNvSpPr>
            <a:spLocks noGrp="1"/>
          </p:cNvSpPr>
          <p:nvPr>
            <p:ph type="sldNum" sz="quarter" idx="10"/>
          </p:nvPr>
        </p:nvSpPr>
        <p:spPr/>
        <p:txBody>
          <a:bodyPr/>
          <a:lstStyle/>
          <a:p>
            <a:fld id="{08E3BB6A-C8C6-4CE1-B31D-D41FC741C6B0}" type="slidenum">
              <a:rPr lang="en-US" smtClean="0"/>
              <a:pPr/>
              <a:t>2</a:t>
            </a:fld>
            <a:endParaRPr lang="en-US" dirty="0"/>
          </a:p>
        </p:txBody>
      </p:sp>
    </p:spTree>
    <p:extLst>
      <p:ext uri="{BB962C8B-B14F-4D97-AF65-F5344CB8AC3E}">
        <p14:creationId xmlns:p14="http://schemas.microsoft.com/office/powerpoint/2010/main" val="185205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ea typeface="+mn-ea"/>
                <a:cs typeface="+mn-cs"/>
              </a:rPr>
              <a:t>Before</a:t>
            </a:r>
            <a:r>
              <a:rPr lang="en-US" sz="1200" b="0" i="0" kern="1200" baseline="0" dirty="0">
                <a:solidFill>
                  <a:schemeClr val="tx1"/>
                </a:solidFill>
                <a:effectLst/>
                <a:ea typeface="+mn-ea"/>
                <a:cs typeface="+mn-cs"/>
              </a:rPr>
              <a:t> you are connected, maybe you are not similar; but after you are connected such as friends and couple, you become more and more similar as time goes on.</a:t>
            </a:r>
          </a:p>
          <a:p>
            <a:endParaRPr lang="en-US" sz="1200" b="0" i="0" kern="1200" baseline="0" dirty="0">
              <a:solidFill>
                <a:schemeClr val="tx1"/>
              </a:solidFill>
              <a:effectLst/>
              <a:ea typeface="+mn-ea"/>
              <a:cs typeface="+mn-cs"/>
            </a:endParaRPr>
          </a:p>
          <a:p>
            <a:r>
              <a:rPr lang="en-US" sz="1200" b="0" i="0" kern="1200" baseline="0" dirty="0" err="1">
                <a:solidFill>
                  <a:schemeClr val="tx1"/>
                </a:solidFill>
                <a:effectLst/>
                <a:ea typeface="+mn-ea"/>
                <a:cs typeface="+mn-cs"/>
              </a:rPr>
              <a:t>Homophily</a:t>
            </a:r>
            <a:r>
              <a:rPr lang="en-US" sz="1200" b="0" i="0" kern="1200" baseline="0" dirty="0">
                <a:solidFill>
                  <a:schemeClr val="tx1"/>
                </a:solidFill>
                <a:effectLst/>
                <a:ea typeface="+mn-ea"/>
                <a:cs typeface="+mn-cs"/>
              </a:rPr>
              <a:t> is a phenomenon that </a:t>
            </a:r>
          </a:p>
          <a:p>
            <a:endParaRPr lang="en-US" sz="1200" b="0" i="0" kern="1200" baseline="0" dirty="0">
              <a:solidFill>
                <a:schemeClr val="tx1"/>
              </a:solidFill>
              <a:effectLst/>
              <a:ea typeface="+mn-ea"/>
              <a:cs typeface="+mn-cs"/>
            </a:endParaRPr>
          </a:p>
          <a:p>
            <a:r>
              <a:rPr lang="en-US" sz="1200" b="0" i="0" kern="1200" baseline="0" dirty="0">
                <a:solidFill>
                  <a:schemeClr val="tx1"/>
                </a:solidFill>
                <a:effectLst/>
                <a:ea typeface="+mn-ea"/>
                <a:cs typeface="+mn-cs"/>
              </a:rPr>
              <a:t>You are living in the same city, sharing the same social and natural environment.  Such as the similar food, culture and belief and even Gene, '</a:t>
            </a:r>
            <a:r>
              <a:rPr lang="en-US" sz="1200" b="0" i="0" kern="1200" baseline="0" dirty="0" err="1">
                <a:solidFill>
                  <a:schemeClr val="tx1"/>
                </a:solidFill>
                <a:effectLst/>
                <a:ea typeface="+mn-ea"/>
                <a:cs typeface="+mn-cs"/>
              </a:rPr>
              <a:t>feðə</a:t>
            </a:r>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4</a:t>
            </a:fld>
            <a:endParaRPr lang="en-US" dirty="0"/>
          </a:p>
        </p:txBody>
      </p:sp>
    </p:spTree>
    <p:extLst>
      <p:ext uri="{BB962C8B-B14F-4D97-AF65-F5344CB8AC3E}">
        <p14:creationId xmlns:p14="http://schemas.microsoft.com/office/powerpoint/2010/main" val="3829179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cause and effect</a:t>
            </a:r>
          </a:p>
        </p:txBody>
      </p:sp>
      <p:sp>
        <p:nvSpPr>
          <p:cNvPr id="4" name="Slide Number Placeholder 3"/>
          <p:cNvSpPr>
            <a:spLocks noGrp="1"/>
          </p:cNvSpPr>
          <p:nvPr>
            <p:ph type="sldNum" sz="quarter" idx="10"/>
          </p:nvPr>
        </p:nvSpPr>
        <p:spPr/>
        <p:txBody>
          <a:bodyPr/>
          <a:lstStyle/>
          <a:p>
            <a:fld id="{08E3BB6A-C8C6-4CE1-B31D-D41FC741C6B0}" type="slidenum">
              <a:rPr lang="en-US" smtClean="0"/>
              <a:pPr/>
              <a:t>5</a:t>
            </a:fld>
            <a:endParaRPr lang="en-US" dirty="0"/>
          </a:p>
        </p:txBody>
      </p:sp>
    </p:spTree>
    <p:extLst>
      <p:ext uri="{BB962C8B-B14F-4D97-AF65-F5344CB8AC3E}">
        <p14:creationId xmlns:p14="http://schemas.microsoft.com/office/powerpoint/2010/main" val="1920985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Pair-wise multiplication;</a:t>
            </a:r>
            <a:r>
              <a:rPr lang="en-US" baseline="0" dirty="0"/>
              <a:t>  sum of diagonal elements; </a:t>
            </a:r>
            <a:endParaRPr lang="en-AU"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10</a:t>
            </a:fld>
            <a:endParaRPr lang="en-US" dirty="0"/>
          </a:p>
        </p:txBody>
      </p:sp>
    </p:spTree>
    <p:extLst>
      <p:ext uri="{BB962C8B-B14F-4D97-AF65-F5344CB8AC3E}">
        <p14:creationId xmlns:p14="http://schemas.microsoft.com/office/powerpoint/2010/main" val="3595877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19</a:t>
            </a:fld>
            <a:endParaRPr lang="en-US" dirty="0"/>
          </a:p>
        </p:txBody>
      </p:sp>
    </p:spTree>
    <p:extLst>
      <p:ext uri="{BB962C8B-B14F-4D97-AF65-F5344CB8AC3E}">
        <p14:creationId xmlns:p14="http://schemas.microsoft.com/office/powerpoint/2010/main" val="3372270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larger, the more </a:t>
            </a:r>
            <a:r>
              <a:rPr lang="en-US" dirty="0" err="1"/>
              <a:t>homophily</a:t>
            </a:r>
            <a:r>
              <a:rPr lang="en-US" dirty="0"/>
              <a:t>;</a:t>
            </a:r>
            <a:r>
              <a:rPr lang="en-US" baseline="0" dirty="0"/>
              <a:t> normalized modularity; </a:t>
            </a:r>
            <a:endParaRPr lang="en-AU"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22</a:t>
            </a:fld>
            <a:endParaRPr lang="en-US" dirty="0"/>
          </a:p>
        </p:txBody>
      </p:sp>
    </p:spTree>
    <p:extLst>
      <p:ext uri="{BB962C8B-B14F-4D97-AF65-F5344CB8AC3E}">
        <p14:creationId xmlns:p14="http://schemas.microsoft.com/office/powerpoint/2010/main" val="4262180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How</a:t>
            </a:r>
            <a:r>
              <a:rPr lang="en-AU" baseline="0" dirty="0"/>
              <a:t> to generate a graph or a network with </a:t>
            </a:r>
            <a:r>
              <a:rPr lang="en-AU" baseline="0" dirty="0" err="1"/>
              <a:t>homopihly</a:t>
            </a:r>
            <a:r>
              <a:rPr lang="en-AU" baseline="0" dirty="0"/>
              <a:t>; </a:t>
            </a:r>
            <a:endParaRPr lang="en-AU"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23</a:t>
            </a:fld>
            <a:endParaRPr lang="en-US" dirty="0"/>
          </a:p>
        </p:txBody>
      </p:sp>
    </p:spTree>
    <p:extLst>
      <p:ext uri="{BB962C8B-B14F-4D97-AF65-F5344CB8AC3E}">
        <p14:creationId xmlns:p14="http://schemas.microsoft.com/office/powerpoint/2010/main" val="3507923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For all u\in V and (</a:t>
            </a:r>
            <a:r>
              <a:rPr lang="en-AU" dirty="0" err="1"/>
              <a:t>v,u</a:t>
            </a:r>
            <a:r>
              <a:rPr lang="en-AU" dirty="0"/>
              <a:t>)\not in E,</a:t>
            </a:r>
          </a:p>
        </p:txBody>
      </p:sp>
      <p:sp>
        <p:nvSpPr>
          <p:cNvPr id="4" name="Slide Number Placeholder 3"/>
          <p:cNvSpPr>
            <a:spLocks noGrp="1"/>
          </p:cNvSpPr>
          <p:nvPr>
            <p:ph type="sldNum" sz="quarter" idx="10"/>
          </p:nvPr>
        </p:nvSpPr>
        <p:spPr/>
        <p:txBody>
          <a:bodyPr/>
          <a:lstStyle/>
          <a:p>
            <a:fld id="{08E3BB6A-C8C6-4CE1-B31D-D41FC741C6B0}" type="slidenum">
              <a:rPr lang="en-US" smtClean="0"/>
              <a:pPr/>
              <a:t>24</a:t>
            </a:fld>
            <a:endParaRPr lang="en-US" dirty="0"/>
          </a:p>
        </p:txBody>
      </p:sp>
    </p:spTree>
    <p:extLst>
      <p:ext uri="{BB962C8B-B14F-4D97-AF65-F5344CB8AC3E}">
        <p14:creationId xmlns:p14="http://schemas.microsoft.com/office/powerpoint/2010/main" val="376339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A7DE5D-B99E-324D-B10B-5FC3A8EBD25F}"/>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EA2E3E49-618E-C548-9A9E-77B1D83EB4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D497D72A-0D32-2A45-8896-7FB221E368F5}"/>
              </a:ext>
            </a:extLst>
          </p:cNvPr>
          <p:cNvSpPr>
            <a:spLocks noGrp="1"/>
          </p:cNvSpPr>
          <p:nvPr>
            <p:ph type="dt" sz="half" idx="10"/>
          </p:nvPr>
        </p:nvSpPr>
        <p:spPr/>
        <p:txBody>
          <a:bodyPr/>
          <a:lstStyle/>
          <a:p>
            <a:fld id="{514DD307-F6B7-5A40-8EB3-9EBDF630AD9D}" type="datetimeFigureOut">
              <a:rPr kumimoji="1" lang="zh-CN" altLang="en-US" smtClean="0"/>
              <a:t>2021/4/21</a:t>
            </a:fld>
            <a:endParaRPr kumimoji="1" lang="zh-CN" altLang="en-US"/>
          </a:p>
        </p:txBody>
      </p:sp>
      <p:sp>
        <p:nvSpPr>
          <p:cNvPr id="5" name="页脚占位符 4">
            <a:extLst>
              <a:ext uri="{FF2B5EF4-FFF2-40B4-BE49-F238E27FC236}">
                <a16:creationId xmlns:a16="http://schemas.microsoft.com/office/drawing/2014/main" id="{565D08F2-C53B-1145-B3E2-8222D539EF0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395580D-F1F7-904B-B665-23D66E3EF19C}"/>
              </a:ext>
            </a:extLst>
          </p:cNvPr>
          <p:cNvSpPr>
            <a:spLocks noGrp="1"/>
          </p:cNvSpPr>
          <p:nvPr>
            <p:ph type="sldNum" sz="quarter" idx="12"/>
          </p:nvPr>
        </p:nvSpPr>
        <p:spPr/>
        <p:txBody>
          <a:bodyPr/>
          <a:lstStyle/>
          <a:p>
            <a:fld id="{E21F2FA4-6E3E-6A4B-9C81-2F8D870D8863}" type="slidenum">
              <a:rPr kumimoji="1" lang="zh-CN" altLang="en-US" smtClean="0"/>
              <a:t>‹#›</a:t>
            </a:fld>
            <a:endParaRPr kumimoji="1" lang="zh-CN" altLang="en-US"/>
          </a:p>
        </p:txBody>
      </p:sp>
    </p:spTree>
    <p:extLst>
      <p:ext uri="{BB962C8B-B14F-4D97-AF65-F5344CB8AC3E}">
        <p14:creationId xmlns:p14="http://schemas.microsoft.com/office/powerpoint/2010/main" val="13702933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63181E-F1D5-B445-9148-834925D779DA}"/>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F34079F5-DC18-CF4E-B487-BEC27DAA95DD}"/>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A78EBC38-3F5F-F340-8EF2-973D19009401}"/>
              </a:ext>
            </a:extLst>
          </p:cNvPr>
          <p:cNvSpPr>
            <a:spLocks noGrp="1"/>
          </p:cNvSpPr>
          <p:nvPr>
            <p:ph type="dt" sz="half" idx="10"/>
          </p:nvPr>
        </p:nvSpPr>
        <p:spPr/>
        <p:txBody>
          <a:bodyPr/>
          <a:lstStyle/>
          <a:p>
            <a:fld id="{514DD307-F6B7-5A40-8EB3-9EBDF630AD9D}" type="datetimeFigureOut">
              <a:rPr kumimoji="1" lang="zh-CN" altLang="en-US" smtClean="0"/>
              <a:t>2021/4/21</a:t>
            </a:fld>
            <a:endParaRPr kumimoji="1" lang="zh-CN" altLang="en-US"/>
          </a:p>
        </p:txBody>
      </p:sp>
      <p:sp>
        <p:nvSpPr>
          <p:cNvPr id="5" name="页脚占位符 4">
            <a:extLst>
              <a:ext uri="{FF2B5EF4-FFF2-40B4-BE49-F238E27FC236}">
                <a16:creationId xmlns:a16="http://schemas.microsoft.com/office/drawing/2014/main" id="{4134FAE3-51E6-AC4C-96AD-F78392D442D6}"/>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7E0E707-11A7-BC4F-BF88-65D5515DA40A}"/>
              </a:ext>
            </a:extLst>
          </p:cNvPr>
          <p:cNvSpPr>
            <a:spLocks noGrp="1"/>
          </p:cNvSpPr>
          <p:nvPr>
            <p:ph type="sldNum" sz="quarter" idx="12"/>
          </p:nvPr>
        </p:nvSpPr>
        <p:spPr/>
        <p:txBody>
          <a:bodyPr/>
          <a:lstStyle/>
          <a:p>
            <a:fld id="{E21F2FA4-6E3E-6A4B-9C81-2F8D870D8863}" type="slidenum">
              <a:rPr kumimoji="1" lang="zh-CN" altLang="en-US" smtClean="0"/>
              <a:t>‹#›</a:t>
            </a:fld>
            <a:endParaRPr kumimoji="1" lang="zh-CN" altLang="en-US"/>
          </a:p>
        </p:txBody>
      </p:sp>
    </p:spTree>
    <p:extLst>
      <p:ext uri="{BB962C8B-B14F-4D97-AF65-F5344CB8AC3E}">
        <p14:creationId xmlns:p14="http://schemas.microsoft.com/office/powerpoint/2010/main" val="4084425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70AD66-0ACC-454A-BB4A-D8BA65660F7A}"/>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EA62B9DE-A8A9-2240-AE28-E1C3CB117897}"/>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844986A-FD44-C542-91CF-334294E75408}"/>
              </a:ext>
            </a:extLst>
          </p:cNvPr>
          <p:cNvSpPr>
            <a:spLocks noGrp="1"/>
          </p:cNvSpPr>
          <p:nvPr>
            <p:ph type="dt" sz="half" idx="10"/>
          </p:nvPr>
        </p:nvSpPr>
        <p:spPr/>
        <p:txBody>
          <a:bodyPr/>
          <a:lstStyle/>
          <a:p>
            <a:fld id="{514DD307-F6B7-5A40-8EB3-9EBDF630AD9D}" type="datetimeFigureOut">
              <a:rPr kumimoji="1" lang="zh-CN" altLang="en-US" smtClean="0"/>
              <a:t>2021/4/21</a:t>
            </a:fld>
            <a:endParaRPr kumimoji="1" lang="zh-CN" altLang="en-US"/>
          </a:p>
        </p:txBody>
      </p:sp>
      <p:sp>
        <p:nvSpPr>
          <p:cNvPr id="5" name="页脚占位符 4">
            <a:extLst>
              <a:ext uri="{FF2B5EF4-FFF2-40B4-BE49-F238E27FC236}">
                <a16:creationId xmlns:a16="http://schemas.microsoft.com/office/drawing/2014/main" id="{77CB0E4C-2EDF-5E42-831B-131317F7083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34F30268-AA38-174B-BBFD-B77E2C7DFB47}"/>
              </a:ext>
            </a:extLst>
          </p:cNvPr>
          <p:cNvSpPr>
            <a:spLocks noGrp="1"/>
          </p:cNvSpPr>
          <p:nvPr>
            <p:ph type="sldNum" sz="quarter" idx="12"/>
          </p:nvPr>
        </p:nvSpPr>
        <p:spPr/>
        <p:txBody>
          <a:bodyPr/>
          <a:lstStyle/>
          <a:p>
            <a:fld id="{E21F2FA4-6E3E-6A4B-9C81-2F8D870D8863}" type="slidenum">
              <a:rPr kumimoji="1" lang="zh-CN" altLang="en-US" smtClean="0"/>
              <a:t>‹#›</a:t>
            </a:fld>
            <a:endParaRPr kumimoji="1" lang="zh-CN" altLang="en-US"/>
          </a:p>
        </p:txBody>
      </p:sp>
    </p:spTree>
    <p:extLst>
      <p:ext uri="{BB962C8B-B14F-4D97-AF65-F5344CB8AC3E}">
        <p14:creationId xmlns:p14="http://schemas.microsoft.com/office/powerpoint/2010/main" val="33972554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Main Title Slide">
    <p:bg>
      <p:bgPr>
        <a:solidFill>
          <a:schemeClr val="bg1"/>
        </a:solidFill>
        <a:effectLst/>
      </p:bgPr>
    </p:bg>
    <p:spTree>
      <p:nvGrpSpPr>
        <p:cNvPr id="1" name=""/>
        <p:cNvGrpSpPr/>
        <p:nvPr/>
      </p:nvGrpSpPr>
      <p:grpSpPr>
        <a:xfrm>
          <a:off x="0" y="0"/>
          <a:ext cx="0" cy="0"/>
          <a:chOff x="0" y="0"/>
          <a:chExt cx="0" cy="0"/>
        </a:xfrm>
      </p:grpSpPr>
      <p:sp>
        <p:nvSpPr>
          <p:cNvPr id="21" name="Title 20"/>
          <p:cNvSpPr>
            <a:spLocks noGrp="1"/>
          </p:cNvSpPr>
          <p:nvPr>
            <p:ph type="title"/>
          </p:nvPr>
        </p:nvSpPr>
        <p:spPr>
          <a:xfrm>
            <a:off x="0" y="3048000"/>
            <a:ext cx="12192000" cy="1143000"/>
          </a:xfrm>
          <a:prstGeom prst="rect">
            <a:avLst/>
          </a:prstGeom>
          <a:noFill/>
          <a:ln>
            <a:noFill/>
          </a:ln>
        </p:spPr>
        <p:style>
          <a:lnRef idx="1">
            <a:schemeClr val="accent6"/>
          </a:lnRef>
          <a:fillRef idx="3">
            <a:schemeClr val="accent6"/>
          </a:fillRef>
          <a:effectRef idx="2">
            <a:schemeClr val="accent6"/>
          </a:effectRef>
          <a:fontRef idx="none"/>
        </p:style>
        <p:txBody>
          <a:bodyPr/>
          <a:lstStyle>
            <a:lvl1pPr>
              <a:defRPr sz="4000" b="1">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25" name="Text Placeholder 24"/>
          <p:cNvSpPr>
            <a:spLocks noGrp="1"/>
          </p:cNvSpPr>
          <p:nvPr>
            <p:ph type="body" sz="quarter" idx="11" hasCustomPrompt="1"/>
          </p:nvPr>
        </p:nvSpPr>
        <p:spPr>
          <a:xfrm>
            <a:off x="2032000" y="990600"/>
            <a:ext cx="8128000" cy="914400"/>
          </a:xfrm>
          <a:prstGeom prst="rect">
            <a:avLst/>
          </a:prstGeom>
        </p:spPr>
        <p:txBody>
          <a:bodyPr/>
          <a:lstStyle>
            <a:lvl1pPr algn="ctr">
              <a:buNone/>
              <a:defRPr>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Social Media Mining</a:t>
            </a:r>
          </a:p>
        </p:txBody>
      </p:sp>
      <p:sp>
        <p:nvSpPr>
          <p:cNvPr id="28" name="Text Placeholder 27"/>
          <p:cNvSpPr>
            <a:spLocks noGrp="1"/>
          </p:cNvSpPr>
          <p:nvPr>
            <p:ph type="body" sz="quarter" idx="12"/>
          </p:nvPr>
        </p:nvSpPr>
        <p:spPr>
          <a:xfrm>
            <a:off x="2540000" y="4495800"/>
            <a:ext cx="7315200" cy="1676400"/>
          </a:xfrm>
          <a:prstGeom prst="rect">
            <a:avLst/>
          </a:prstGeom>
        </p:spPr>
        <p:txBody>
          <a:bodyPr/>
          <a:lstStyle>
            <a:lvl1pPr algn="ctr">
              <a:buNone/>
              <a:defRPr sz="14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algn="ctr">
              <a:buNone/>
              <a:defRPr sz="1400">
                <a:latin typeface="Open Sans" panose="020B0606030504020204" pitchFamily="34" charset="0"/>
                <a:ea typeface="Open Sans" panose="020B0606030504020204" pitchFamily="34" charset="0"/>
                <a:cs typeface="Open Sans" panose="020B0606030504020204" pitchFamily="34" charset="0"/>
              </a:defRPr>
            </a:lvl2pPr>
            <a:lvl3pPr algn="ctr">
              <a:buNone/>
              <a:defRPr sz="1400">
                <a:latin typeface="Open Sans" panose="020B0606030504020204" pitchFamily="34" charset="0"/>
                <a:ea typeface="Open Sans" panose="020B0606030504020204" pitchFamily="34" charset="0"/>
                <a:cs typeface="Open Sans" panose="020B0606030504020204" pitchFamily="34" charset="0"/>
              </a:defRPr>
            </a:lvl3pPr>
            <a:lvl4pPr algn="ctr">
              <a:buNone/>
              <a:defRPr sz="1400">
                <a:latin typeface="Open Sans" panose="020B0606030504020204" pitchFamily="34" charset="0"/>
                <a:ea typeface="Open Sans" panose="020B0606030504020204" pitchFamily="34" charset="0"/>
                <a:cs typeface="Open Sans" panose="020B0606030504020204" pitchFamily="34" charset="0"/>
              </a:defRPr>
            </a:lvl4pPr>
            <a:lvl5pPr algn="ctr">
              <a:buNone/>
              <a:defRPr sz="14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873605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838200"/>
          </a:xfrm>
          <a:prstGeom prst="rect">
            <a:avLst/>
          </a:prstGeom>
          <a:no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lvl1pPr algn="l" defTabSz="914400" rtl="0" eaLnBrk="1" latinLnBrk="0" hangingPunct="1">
              <a:spcBef>
                <a:spcPct val="0"/>
              </a:spcBef>
              <a:buNone/>
              <a:defRPr lang="en-US" sz="2800" b="1"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3" name="Content Placeholder 2"/>
          <p:cNvSpPr>
            <a:spLocks noGrp="1"/>
          </p:cNvSpPr>
          <p:nvPr>
            <p:ph idx="1"/>
          </p:nvPr>
        </p:nvSpPr>
        <p:spPr>
          <a:xfrm>
            <a:off x="609600" y="1066800"/>
            <a:ext cx="109728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53252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Title">
    <p:spTree>
      <p:nvGrpSpPr>
        <p:cNvPr id="1" name=""/>
        <p:cNvGrpSpPr/>
        <p:nvPr/>
      </p:nvGrpSpPr>
      <p:grpSpPr>
        <a:xfrm>
          <a:off x="0" y="0"/>
          <a:ext cx="0" cy="0"/>
          <a:chOff x="0" y="0"/>
          <a:chExt cx="0" cy="0"/>
        </a:xfrm>
      </p:grpSpPr>
      <p:sp>
        <p:nvSpPr>
          <p:cNvPr id="4" name="Content Placeholder 2"/>
          <p:cNvSpPr>
            <a:spLocks noGrp="1"/>
          </p:cNvSpPr>
          <p:nvPr>
            <p:ph idx="17" hasCustomPrompt="1"/>
          </p:nvPr>
        </p:nvSpPr>
        <p:spPr>
          <a:xfrm>
            <a:off x="2641600" y="3886200"/>
            <a:ext cx="9144000" cy="2438400"/>
          </a:xfrm>
          <a:prstGeom prst="rect">
            <a:avLst/>
          </a:prstGeom>
          <a:noFill/>
          <a:ln>
            <a:noFill/>
          </a:ln>
        </p:spPr>
        <p:style>
          <a:lnRef idx="2">
            <a:schemeClr val="accent6"/>
          </a:lnRef>
          <a:fillRef idx="1">
            <a:schemeClr val="lt1"/>
          </a:fillRef>
          <a:effectRef idx="0">
            <a:schemeClr val="accent6"/>
          </a:effectRef>
          <a:fontRef idx="none"/>
        </p:style>
        <p:txBody>
          <a:bodyPr anchor="ctr" anchorCtr="0">
            <a:normAutofit/>
          </a:bodyPr>
          <a:lstStyle>
            <a:lvl1pPr algn="l">
              <a:buFont typeface="Arial" pitchFamily="34" charset="0"/>
              <a:buChar char="•"/>
              <a:defRPr sz="3600" b="1">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defRPr>
            </a:lvl1pPr>
            <a:lvl2pPr algn="l">
              <a:defRPr sz="2000">
                <a:latin typeface="Open Sans" panose="020B0606030504020204" pitchFamily="34" charset="0"/>
                <a:ea typeface="Open Sans" panose="020B0606030504020204" pitchFamily="34" charset="0"/>
                <a:cs typeface="Open Sans" panose="020B0606030504020204" pitchFamily="34" charset="0"/>
              </a:defRPr>
            </a:lvl2pPr>
            <a:lvl3pPr algn="l">
              <a:defRPr sz="1800">
                <a:latin typeface="Open Sans" panose="020B0606030504020204" pitchFamily="34" charset="0"/>
                <a:ea typeface="Open Sans" panose="020B0606030504020204" pitchFamily="34" charset="0"/>
                <a:cs typeface="Open Sans" panose="020B0606030504020204" pitchFamily="34" charset="0"/>
              </a:defRPr>
            </a:lvl3pPr>
            <a:lvl4pPr algn="ctr">
              <a:defRPr/>
            </a:lvl4pPr>
            <a:lvl5pPr algn="ctr">
              <a:defRPr/>
            </a:lvl5pPr>
          </a:lstStyle>
          <a:p>
            <a:pPr lvl="0"/>
            <a:r>
              <a:rPr lang="en-US" dirty="0"/>
              <a:t>Click to edit subtitle</a:t>
            </a:r>
          </a:p>
          <a:p>
            <a:pPr lvl="1"/>
            <a:endParaRPr lang="en-US" dirty="0"/>
          </a:p>
          <a:p>
            <a:pPr lvl="2"/>
            <a:endParaRPr lang="en-US" dirty="0"/>
          </a:p>
        </p:txBody>
      </p:sp>
      <p:cxnSp>
        <p:nvCxnSpPr>
          <p:cNvPr id="6" name="Straight Connector 5"/>
          <p:cNvCxnSpPr/>
          <p:nvPr/>
        </p:nvCxnSpPr>
        <p:spPr>
          <a:xfrm>
            <a:off x="0" y="838200"/>
            <a:ext cx="12192000" cy="0"/>
          </a:xfrm>
          <a:prstGeom prst="line">
            <a:avLst/>
          </a:prstGeom>
          <a:ln>
            <a:solidFill>
              <a:srgbClr val="C00000"/>
            </a:solidFill>
          </a:ln>
        </p:spPr>
        <p:style>
          <a:lnRef idx="3">
            <a:schemeClr val="accent6"/>
          </a:lnRef>
          <a:fillRef idx="0">
            <a:schemeClr val="accent6"/>
          </a:fillRef>
          <a:effectRef idx="2">
            <a:schemeClr val="accent6"/>
          </a:effectRef>
          <a:fontRef idx="minor">
            <a:schemeClr val="tx1"/>
          </a:fontRef>
        </p:style>
      </p:cxnSp>
      <p:sp>
        <p:nvSpPr>
          <p:cNvPr id="7" name="Title 1"/>
          <p:cNvSpPr>
            <a:spLocks noGrp="1"/>
          </p:cNvSpPr>
          <p:nvPr>
            <p:ph type="title"/>
          </p:nvPr>
        </p:nvSpPr>
        <p:spPr>
          <a:xfrm>
            <a:off x="508000" y="934720"/>
            <a:ext cx="11277600" cy="2895600"/>
          </a:xfrm>
          <a:prstGeom prst="rect">
            <a:avLst/>
          </a:prstGeom>
          <a:solidFill>
            <a:schemeClr val="bg1"/>
          </a:solidFill>
          <a:ln>
            <a:solidFill>
              <a:schemeClr val="bg1">
                <a:lumMod val="85000"/>
              </a:schemeClr>
            </a:solidFill>
          </a:ln>
        </p:spPr>
        <p:style>
          <a:lnRef idx="2">
            <a:schemeClr val="accent2"/>
          </a:lnRef>
          <a:fillRef idx="1">
            <a:schemeClr val="lt1"/>
          </a:fillRef>
          <a:effectRef idx="0">
            <a:schemeClr val="accent2"/>
          </a:effectRef>
          <a:fontRef idx="none"/>
        </p:style>
        <p:txBody>
          <a:bodyPr anchor="ctr" anchorCtr="0">
            <a:normAutofit/>
          </a:bodyPr>
          <a:lstStyle>
            <a:lvl1pPr algn="ctr" defTabSz="914400" rtl="0" eaLnBrk="1" latinLnBrk="0" hangingPunct="1">
              <a:spcBef>
                <a:spcPct val="0"/>
              </a:spcBef>
              <a:buNone/>
              <a:defRPr lang="en-US" sz="4400" b="1" kern="1200"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342900" lvl="0" indent="-342900" algn="ctr" defTabSz="914400" rtl="0" eaLnBrk="1" latinLnBrk="0" hangingPunct="1">
              <a:spcBef>
                <a:spcPct val="20000"/>
              </a:spcBef>
              <a:buFont typeface="Arial" pitchFamily="34" charset="0"/>
              <a:buNone/>
            </a:pPr>
            <a:r>
              <a:rPr lang="en-US" dirty="0"/>
              <a:t>Click to edit Master title style</a:t>
            </a:r>
          </a:p>
        </p:txBody>
      </p:sp>
      <p:sp>
        <p:nvSpPr>
          <p:cNvPr id="8" name="Rectangle 7"/>
          <p:cNvSpPr/>
          <p:nvPr/>
        </p:nvSpPr>
        <p:spPr>
          <a:xfrm>
            <a:off x="0" y="533400"/>
            <a:ext cx="12192000" cy="381000"/>
          </a:xfrm>
          <a:prstGeom prst="rect">
            <a:avLst/>
          </a:prstGeom>
          <a:solidFill>
            <a:schemeClr val="bg1"/>
          </a:solidFill>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sz="1800" dirty="0">
              <a:latin typeface="Open Sans" panose="020B0606030504020204" pitchFamily="34" charset="0"/>
            </a:endParaRPr>
          </a:p>
        </p:txBody>
      </p:sp>
    </p:spTree>
    <p:extLst>
      <p:ext uri="{BB962C8B-B14F-4D97-AF65-F5344CB8AC3E}">
        <p14:creationId xmlns:p14="http://schemas.microsoft.com/office/powerpoint/2010/main" val="1561244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315595-845A-B64B-A6CC-9426451185A5}"/>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BEFA701A-0BB1-0043-9F51-9F4D6385F51D}"/>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4D6C356-8B99-BB41-B826-F57B99816BC4}"/>
              </a:ext>
            </a:extLst>
          </p:cNvPr>
          <p:cNvSpPr>
            <a:spLocks noGrp="1"/>
          </p:cNvSpPr>
          <p:nvPr>
            <p:ph type="dt" sz="half" idx="10"/>
          </p:nvPr>
        </p:nvSpPr>
        <p:spPr/>
        <p:txBody>
          <a:bodyPr/>
          <a:lstStyle/>
          <a:p>
            <a:fld id="{514DD307-F6B7-5A40-8EB3-9EBDF630AD9D}" type="datetimeFigureOut">
              <a:rPr kumimoji="1" lang="zh-CN" altLang="en-US" smtClean="0"/>
              <a:t>2021/4/21</a:t>
            </a:fld>
            <a:endParaRPr kumimoji="1" lang="zh-CN" altLang="en-US"/>
          </a:p>
        </p:txBody>
      </p:sp>
      <p:sp>
        <p:nvSpPr>
          <p:cNvPr id="5" name="页脚占位符 4">
            <a:extLst>
              <a:ext uri="{FF2B5EF4-FFF2-40B4-BE49-F238E27FC236}">
                <a16:creationId xmlns:a16="http://schemas.microsoft.com/office/drawing/2014/main" id="{8913DF62-A3D0-594C-959B-EC9C438259E6}"/>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2A15BD5-1164-F64F-97F9-57B2731F4719}"/>
              </a:ext>
            </a:extLst>
          </p:cNvPr>
          <p:cNvSpPr>
            <a:spLocks noGrp="1"/>
          </p:cNvSpPr>
          <p:nvPr>
            <p:ph type="sldNum" sz="quarter" idx="12"/>
          </p:nvPr>
        </p:nvSpPr>
        <p:spPr/>
        <p:txBody>
          <a:bodyPr/>
          <a:lstStyle/>
          <a:p>
            <a:fld id="{E21F2FA4-6E3E-6A4B-9C81-2F8D870D8863}" type="slidenum">
              <a:rPr kumimoji="1" lang="zh-CN" altLang="en-US" smtClean="0"/>
              <a:t>‹#›</a:t>
            </a:fld>
            <a:endParaRPr kumimoji="1" lang="zh-CN" altLang="en-US"/>
          </a:p>
        </p:txBody>
      </p:sp>
    </p:spTree>
    <p:extLst>
      <p:ext uri="{BB962C8B-B14F-4D97-AF65-F5344CB8AC3E}">
        <p14:creationId xmlns:p14="http://schemas.microsoft.com/office/powerpoint/2010/main" val="4070548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65F0D8-8F1A-A045-B4F7-101DFB2BF7CE}"/>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A801735D-4B0C-BB47-8F9D-EEE4F3D0DE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95262081-7A88-F54A-86F0-01A8352241DE}"/>
              </a:ext>
            </a:extLst>
          </p:cNvPr>
          <p:cNvSpPr>
            <a:spLocks noGrp="1"/>
          </p:cNvSpPr>
          <p:nvPr>
            <p:ph type="dt" sz="half" idx="10"/>
          </p:nvPr>
        </p:nvSpPr>
        <p:spPr/>
        <p:txBody>
          <a:bodyPr/>
          <a:lstStyle/>
          <a:p>
            <a:fld id="{514DD307-F6B7-5A40-8EB3-9EBDF630AD9D}" type="datetimeFigureOut">
              <a:rPr kumimoji="1" lang="zh-CN" altLang="en-US" smtClean="0"/>
              <a:t>2021/4/21</a:t>
            </a:fld>
            <a:endParaRPr kumimoji="1" lang="zh-CN" altLang="en-US"/>
          </a:p>
        </p:txBody>
      </p:sp>
      <p:sp>
        <p:nvSpPr>
          <p:cNvPr id="5" name="页脚占位符 4">
            <a:extLst>
              <a:ext uri="{FF2B5EF4-FFF2-40B4-BE49-F238E27FC236}">
                <a16:creationId xmlns:a16="http://schemas.microsoft.com/office/drawing/2014/main" id="{9473ED7D-F2FA-F247-B8C5-B672F323008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F8420A58-CAD0-3C4C-8344-4B97C831C933}"/>
              </a:ext>
            </a:extLst>
          </p:cNvPr>
          <p:cNvSpPr>
            <a:spLocks noGrp="1"/>
          </p:cNvSpPr>
          <p:nvPr>
            <p:ph type="sldNum" sz="quarter" idx="12"/>
          </p:nvPr>
        </p:nvSpPr>
        <p:spPr/>
        <p:txBody>
          <a:bodyPr/>
          <a:lstStyle/>
          <a:p>
            <a:fld id="{E21F2FA4-6E3E-6A4B-9C81-2F8D870D8863}" type="slidenum">
              <a:rPr kumimoji="1" lang="zh-CN" altLang="en-US" smtClean="0"/>
              <a:t>‹#›</a:t>
            </a:fld>
            <a:endParaRPr kumimoji="1" lang="zh-CN" altLang="en-US"/>
          </a:p>
        </p:txBody>
      </p:sp>
    </p:spTree>
    <p:extLst>
      <p:ext uri="{BB962C8B-B14F-4D97-AF65-F5344CB8AC3E}">
        <p14:creationId xmlns:p14="http://schemas.microsoft.com/office/powerpoint/2010/main" val="2904654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392E8-910A-1B40-9588-F96C4F11BE51}"/>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F2CE166C-A151-F74E-8A0F-71F391F99D9E}"/>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45D16B53-BC8A-3049-8B75-8B4C117EC794}"/>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1970B835-9910-B741-8CBA-2CF9DB056CA8}"/>
              </a:ext>
            </a:extLst>
          </p:cNvPr>
          <p:cNvSpPr>
            <a:spLocks noGrp="1"/>
          </p:cNvSpPr>
          <p:nvPr>
            <p:ph type="dt" sz="half" idx="10"/>
          </p:nvPr>
        </p:nvSpPr>
        <p:spPr/>
        <p:txBody>
          <a:bodyPr/>
          <a:lstStyle/>
          <a:p>
            <a:fld id="{514DD307-F6B7-5A40-8EB3-9EBDF630AD9D}" type="datetimeFigureOut">
              <a:rPr kumimoji="1" lang="zh-CN" altLang="en-US" smtClean="0"/>
              <a:t>2021/4/21</a:t>
            </a:fld>
            <a:endParaRPr kumimoji="1" lang="zh-CN" altLang="en-US"/>
          </a:p>
        </p:txBody>
      </p:sp>
      <p:sp>
        <p:nvSpPr>
          <p:cNvPr id="6" name="页脚占位符 5">
            <a:extLst>
              <a:ext uri="{FF2B5EF4-FFF2-40B4-BE49-F238E27FC236}">
                <a16:creationId xmlns:a16="http://schemas.microsoft.com/office/drawing/2014/main" id="{2DF3469D-9435-0645-A22D-DA38274DD76E}"/>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75B2BCA2-B4C4-6943-ABF1-55FA8CD4E4C4}"/>
              </a:ext>
            </a:extLst>
          </p:cNvPr>
          <p:cNvSpPr>
            <a:spLocks noGrp="1"/>
          </p:cNvSpPr>
          <p:nvPr>
            <p:ph type="sldNum" sz="quarter" idx="12"/>
          </p:nvPr>
        </p:nvSpPr>
        <p:spPr/>
        <p:txBody>
          <a:bodyPr/>
          <a:lstStyle/>
          <a:p>
            <a:fld id="{E21F2FA4-6E3E-6A4B-9C81-2F8D870D8863}" type="slidenum">
              <a:rPr kumimoji="1" lang="zh-CN" altLang="en-US" smtClean="0"/>
              <a:t>‹#›</a:t>
            </a:fld>
            <a:endParaRPr kumimoji="1" lang="zh-CN" altLang="en-US"/>
          </a:p>
        </p:txBody>
      </p:sp>
    </p:spTree>
    <p:extLst>
      <p:ext uri="{BB962C8B-B14F-4D97-AF65-F5344CB8AC3E}">
        <p14:creationId xmlns:p14="http://schemas.microsoft.com/office/powerpoint/2010/main" val="3785325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60717E-0521-554A-918F-54F1FFEA7606}"/>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FE5EF46E-2BAB-C249-A87E-DF115699CB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555E91BD-3CAF-034C-9D96-4921A482FAC1}"/>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24811671-0420-A045-B254-01E76197D7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B14C02B8-A369-D44A-A387-3D75E28ECAF6}"/>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B80D5F8B-3210-9C4B-8E77-BEBB67A6FBAF}"/>
              </a:ext>
            </a:extLst>
          </p:cNvPr>
          <p:cNvSpPr>
            <a:spLocks noGrp="1"/>
          </p:cNvSpPr>
          <p:nvPr>
            <p:ph type="dt" sz="half" idx="10"/>
          </p:nvPr>
        </p:nvSpPr>
        <p:spPr/>
        <p:txBody>
          <a:bodyPr/>
          <a:lstStyle/>
          <a:p>
            <a:fld id="{514DD307-F6B7-5A40-8EB3-9EBDF630AD9D}" type="datetimeFigureOut">
              <a:rPr kumimoji="1" lang="zh-CN" altLang="en-US" smtClean="0"/>
              <a:t>2021/4/21</a:t>
            </a:fld>
            <a:endParaRPr kumimoji="1" lang="zh-CN" altLang="en-US"/>
          </a:p>
        </p:txBody>
      </p:sp>
      <p:sp>
        <p:nvSpPr>
          <p:cNvPr id="8" name="页脚占位符 7">
            <a:extLst>
              <a:ext uri="{FF2B5EF4-FFF2-40B4-BE49-F238E27FC236}">
                <a16:creationId xmlns:a16="http://schemas.microsoft.com/office/drawing/2014/main" id="{1134ACDF-5380-ED41-AD9A-5482514E9BDE}"/>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1336086A-E3C4-B242-A694-D5E041FB95D8}"/>
              </a:ext>
            </a:extLst>
          </p:cNvPr>
          <p:cNvSpPr>
            <a:spLocks noGrp="1"/>
          </p:cNvSpPr>
          <p:nvPr>
            <p:ph type="sldNum" sz="quarter" idx="12"/>
          </p:nvPr>
        </p:nvSpPr>
        <p:spPr/>
        <p:txBody>
          <a:bodyPr/>
          <a:lstStyle/>
          <a:p>
            <a:fld id="{E21F2FA4-6E3E-6A4B-9C81-2F8D870D8863}" type="slidenum">
              <a:rPr kumimoji="1" lang="zh-CN" altLang="en-US" smtClean="0"/>
              <a:t>‹#›</a:t>
            </a:fld>
            <a:endParaRPr kumimoji="1" lang="zh-CN" altLang="en-US"/>
          </a:p>
        </p:txBody>
      </p:sp>
    </p:spTree>
    <p:extLst>
      <p:ext uri="{BB962C8B-B14F-4D97-AF65-F5344CB8AC3E}">
        <p14:creationId xmlns:p14="http://schemas.microsoft.com/office/powerpoint/2010/main" val="818720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9648AD-C99E-A54E-B703-0CDE34D65070}"/>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5AF9E614-3811-0944-9445-6F089833F3F4}"/>
              </a:ext>
            </a:extLst>
          </p:cNvPr>
          <p:cNvSpPr>
            <a:spLocks noGrp="1"/>
          </p:cNvSpPr>
          <p:nvPr>
            <p:ph type="dt" sz="half" idx="10"/>
          </p:nvPr>
        </p:nvSpPr>
        <p:spPr/>
        <p:txBody>
          <a:bodyPr/>
          <a:lstStyle/>
          <a:p>
            <a:fld id="{514DD307-F6B7-5A40-8EB3-9EBDF630AD9D}" type="datetimeFigureOut">
              <a:rPr kumimoji="1" lang="zh-CN" altLang="en-US" smtClean="0"/>
              <a:t>2021/4/21</a:t>
            </a:fld>
            <a:endParaRPr kumimoji="1" lang="zh-CN" altLang="en-US"/>
          </a:p>
        </p:txBody>
      </p:sp>
      <p:sp>
        <p:nvSpPr>
          <p:cNvPr id="4" name="页脚占位符 3">
            <a:extLst>
              <a:ext uri="{FF2B5EF4-FFF2-40B4-BE49-F238E27FC236}">
                <a16:creationId xmlns:a16="http://schemas.microsoft.com/office/drawing/2014/main" id="{87D3C36A-C3E7-C84F-8369-0DF7FDB3325E}"/>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65ACA397-4297-D047-84EC-A61263AD6896}"/>
              </a:ext>
            </a:extLst>
          </p:cNvPr>
          <p:cNvSpPr>
            <a:spLocks noGrp="1"/>
          </p:cNvSpPr>
          <p:nvPr>
            <p:ph type="sldNum" sz="quarter" idx="12"/>
          </p:nvPr>
        </p:nvSpPr>
        <p:spPr/>
        <p:txBody>
          <a:bodyPr/>
          <a:lstStyle/>
          <a:p>
            <a:fld id="{E21F2FA4-6E3E-6A4B-9C81-2F8D870D8863}" type="slidenum">
              <a:rPr kumimoji="1" lang="zh-CN" altLang="en-US" smtClean="0"/>
              <a:t>‹#›</a:t>
            </a:fld>
            <a:endParaRPr kumimoji="1" lang="zh-CN" altLang="en-US"/>
          </a:p>
        </p:txBody>
      </p:sp>
    </p:spTree>
    <p:extLst>
      <p:ext uri="{BB962C8B-B14F-4D97-AF65-F5344CB8AC3E}">
        <p14:creationId xmlns:p14="http://schemas.microsoft.com/office/powerpoint/2010/main" val="3578238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7897CCC-12C3-244A-971F-3277F133E8AC}"/>
              </a:ext>
            </a:extLst>
          </p:cNvPr>
          <p:cNvSpPr>
            <a:spLocks noGrp="1"/>
          </p:cNvSpPr>
          <p:nvPr>
            <p:ph type="dt" sz="half" idx="10"/>
          </p:nvPr>
        </p:nvSpPr>
        <p:spPr/>
        <p:txBody>
          <a:bodyPr/>
          <a:lstStyle/>
          <a:p>
            <a:fld id="{514DD307-F6B7-5A40-8EB3-9EBDF630AD9D}" type="datetimeFigureOut">
              <a:rPr kumimoji="1" lang="zh-CN" altLang="en-US" smtClean="0"/>
              <a:t>2021/4/21</a:t>
            </a:fld>
            <a:endParaRPr kumimoji="1" lang="zh-CN" altLang="en-US"/>
          </a:p>
        </p:txBody>
      </p:sp>
      <p:sp>
        <p:nvSpPr>
          <p:cNvPr id="3" name="页脚占位符 2">
            <a:extLst>
              <a:ext uri="{FF2B5EF4-FFF2-40B4-BE49-F238E27FC236}">
                <a16:creationId xmlns:a16="http://schemas.microsoft.com/office/drawing/2014/main" id="{E024B37D-B067-F74B-8E5E-5486A9AA3EB5}"/>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FAF0A093-4950-D44E-B978-1D168237D760}"/>
              </a:ext>
            </a:extLst>
          </p:cNvPr>
          <p:cNvSpPr>
            <a:spLocks noGrp="1"/>
          </p:cNvSpPr>
          <p:nvPr>
            <p:ph type="sldNum" sz="quarter" idx="12"/>
          </p:nvPr>
        </p:nvSpPr>
        <p:spPr/>
        <p:txBody>
          <a:bodyPr/>
          <a:lstStyle/>
          <a:p>
            <a:fld id="{E21F2FA4-6E3E-6A4B-9C81-2F8D870D8863}" type="slidenum">
              <a:rPr kumimoji="1" lang="zh-CN" altLang="en-US" smtClean="0"/>
              <a:t>‹#›</a:t>
            </a:fld>
            <a:endParaRPr kumimoji="1" lang="zh-CN" altLang="en-US"/>
          </a:p>
        </p:txBody>
      </p:sp>
    </p:spTree>
    <p:extLst>
      <p:ext uri="{BB962C8B-B14F-4D97-AF65-F5344CB8AC3E}">
        <p14:creationId xmlns:p14="http://schemas.microsoft.com/office/powerpoint/2010/main" val="236995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4C164D-F119-BD45-AF84-8912F4E43478}"/>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827B78AC-37FB-4649-A684-685C3B5B5C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A3645D2D-CD59-904A-9C97-D92DA955C7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818B4F2E-0E08-0240-8CBD-2DCB0FC0AFEA}"/>
              </a:ext>
            </a:extLst>
          </p:cNvPr>
          <p:cNvSpPr>
            <a:spLocks noGrp="1"/>
          </p:cNvSpPr>
          <p:nvPr>
            <p:ph type="dt" sz="half" idx="10"/>
          </p:nvPr>
        </p:nvSpPr>
        <p:spPr/>
        <p:txBody>
          <a:bodyPr/>
          <a:lstStyle/>
          <a:p>
            <a:fld id="{514DD307-F6B7-5A40-8EB3-9EBDF630AD9D}" type="datetimeFigureOut">
              <a:rPr kumimoji="1" lang="zh-CN" altLang="en-US" smtClean="0"/>
              <a:t>2021/4/21</a:t>
            </a:fld>
            <a:endParaRPr kumimoji="1" lang="zh-CN" altLang="en-US"/>
          </a:p>
        </p:txBody>
      </p:sp>
      <p:sp>
        <p:nvSpPr>
          <p:cNvPr id="6" name="页脚占位符 5">
            <a:extLst>
              <a:ext uri="{FF2B5EF4-FFF2-40B4-BE49-F238E27FC236}">
                <a16:creationId xmlns:a16="http://schemas.microsoft.com/office/drawing/2014/main" id="{4EDF12FB-C929-7743-94C6-380D51B04CF8}"/>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FEFCFA88-E35C-B84B-9490-04D4B4B55012}"/>
              </a:ext>
            </a:extLst>
          </p:cNvPr>
          <p:cNvSpPr>
            <a:spLocks noGrp="1"/>
          </p:cNvSpPr>
          <p:nvPr>
            <p:ph type="sldNum" sz="quarter" idx="12"/>
          </p:nvPr>
        </p:nvSpPr>
        <p:spPr/>
        <p:txBody>
          <a:bodyPr/>
          <a:lstStyle/>
          <a:p>
            <a:fld id="{E21F2FA4-6E3E-6A4B-9C81-2F8D870D8863}" type="slidenum">
              <a:rPr kumimoji="1" lang="zh-CN" altLang="en-US" smtClean="0"/>
              <a:t>‹#›</a:t>
            </a:fld>
            <a:endParaRPr kumimoji="1" lang="zh-CN" altLang="en-US"/>
          </a:p>
        </p:txBody>
      </p:sp>
    </p:spTree>
    <p:extLst>
      <p:ext uri="{BB962C8B-B14F-4D97-AF65-F5344CB8AC3E}">
        <p14:creationId xmlns:p14="http://schemas.microsoft.com/office/powerpoint/2010/main" val="413006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89AAF7-6CE2-0E44-BE1D-D0444262FF49}"/>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E3FE2B99-CD6F-5246-8DEA-47496037F6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C7280091-43A9-0F4D-A075-5348C98B27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10B2191C-6455-5C4E-B26D-B3717401A61A}"/>
              </a:ext>
            </a:extLst>
          </p:cNvPr>
          <p:cNvSpPr>
            <a:spLocks noGrp="1"/>
          </p:cNvSpPr>
          <p:nvPr>
            <p:ph type="dt" sz="half" idx="10"/>
          </p:nvPr>
        </p:nvSpPr>
        <p:spPr/>
        <p:txBody>
          <a:bodyPr/>
          <a:lstStyle/>
          <a:p>
            <a:fld id="{514DD307-F6B7-5A40-8EB3-9EBDF630AD9D}" type="datetimeFigureOut">
              <a:rPr kumimoji="1" lang="zh-CN" altLang="en-US" smtClean="0"/>
              <a:t>2021/4/21</a:t>
            </a:fld>
            <a:endParaRPr kumimoji="1" lang="zh-CN" altLang="en-US"/>
          </a:p>
        </p:txBody>
      </p:sp>
      <p:sp>
        <p:nvSpPr>
          <p:cNvPr id="6" name="页脚占位符 5">
            <a:extLst>
              <a:ext uri="{FF2B5EF4-FFF2-40B4-BE49-F238E27FC236}">
                <a16:creationId xmlns:a16="http://schemas.microsoft.com/office/drawing/2014/main" id="{BA00C88A-E6D4-AB45-9243-76F0CA7063E7}"/>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22441AB2-BAFE-CF41-AB72-2B7375C791F0}"/>
              </a:ext>
            </a:extLst>
          </p:cNvPr>
          <p:cNvSpPr>
            <a:spLocks noGrp="1"/>
          </p:cNvSpPr>
          <p:nvPr>
            <p:ph type="sldNum" sz="quarter" idx="12"/>
          </p:nvPr>
        </p:nvSpPr>
        <p:spPr/>
        <p:txBody>
          <a:bodyPr/>
          <a:lstStyle/>
          <a:p>
            <a:fld id="{E21F2FA4-6E3E-6A4B-9C81-2F8D870D8863}" type="slidenum">
              <a:rPr kumimoji="1" lang="zh-CN" altLang="en-US" smtClean="0"/>
              <a:t>‹#›</a:t>
            </a:fld>
            <a:endParaRPr kumimoji="1" lang="zh-CN" altLang="en-US"/>
          </a:p>
        </p:txBody>
      </p:sp>
    </p:spTree>
    <p:extLst>
      <p:ext uri="{BB962C8B-B14F-4D97-AF65-F5344CB8AC3E}">
        <p14:creationId xmlns:p14="http://schemas.microsoft.com/office/powerpoint/2010/main" val="1724586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E8CE5B2-A93D-6D47-9F9B-437EDA1C66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56DCF3BE-FF8F-E045-8EBF-21644B2D50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641C3A3-4554-CA46-BAF0-0923F7F50D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4DD307-F6B7-5A40-8EB3-9EBDF630AD9D}" type="datetimeFigureOut">
              <a:rPr kumimoji="1" lang="zh-CN" altLang="en-US" smtClean="0"/>
              <a:t>2021/4/21</a:t>
            </a:fld>
            <a:endParaRPr kumimoji="1" lang="zh-CN" altLang="en-US"/>
          </a:p>
        </p:txBody>
      </p:sp>
      <p:sp>
        <p:nvSpPr>
          <p:cNvPr id="5" name="页脚占位符 4">
            <a:extLst>
              <a:ext uri="{FF2B5EF4-FFF2-40B4-BE49-F238E27FC236}">
                <a16:creationId xmlns:a16="http://schemas.microsoft.com/office/drawing/2014/main" id="{49EDAEA0-E43B-4047-84DC-2D50E06D68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672BC389-B549-BC48-8A16-DC2AF50F01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1F2FA4-6E3E-6A4B-9C81-2F8D870D8863}" type="slidenum">
              <a:rPr kumimoji="1" lang="zh-CN" altLang="en-US" smtClean="0"/>
              <a:t>‹#›</a:t>
            </a:fld>
            <a:endParaRPr kumimoji="1" lang="zh-CN" altLang="en-US"/>
          </a:p>
        </p:txBody>
      </p:sp>
    </p:spTree>
    <p:extLst>
      <p:ext uri="{BB962C8B-B14F-4D97-AF65-F5344CB8AC3E}">
        <p14:creationId xmlns:p14="http://schemas.microsoft.com/office/powerpoint/2010/main" val="41496533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tiff"/><Relationship Id="rId5" Type="http://schemas.openxmlformats.org/officeDocument/2006/relationships/image" Target="../media/image3.png"/><Relationship Id="rId10" Type="http://schemas.openxmlformats.org/officeDocument/2006/relationships/image" Target="../media/image8.jpg"/><Relationship Id="rId4" Type="http://schemas.openxmlformats.org/officeDocument/2006/relationships/image" Target="../media/image2.png"/><Relationship Id="rId9" Type="http://schemas.openxmlformats.org/officeDocument/2006/relationships/image" Target="../media/image7.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8.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7.png"/><Relationship Id="rId5" Type="http://schemas.openxmlformats.org/officeDocument/2006/relationships/image" Target="../media/image70.png"/><Relationship Id="rId4"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00.png"/><Relationship Id="rId7"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12.xml"/><Relationship Id="rId6" Type="http://schemas.openxmlformats.org/officeDocument/2006/relationships/image" Target="../media/image130.png"/><Relationship Id="rId5" Type="http://schemas.openxmlformats.org/officeDocument/2006/relationships/image" Target="../media/image120.png"/><Relationship Id="rId4" Type="http://schemas.openxmlformats.org/officeDocument/2006/relationships/image" Target="../media/image110.pn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35.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34.png"/><Relationship Id="rId5" Type="http://schemas.openxmlformats.org/officeDocument/2006/relationships/image" Target="NULL"/><Relationship Id="rId4"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2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6.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7.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13" Type="http://schemas.openxmlformats.org/officeDocument/2006/relationships/image" Target="../media/image340.png"/><Relationship Id="rId18" Type="http://schemas.openxmlformats.org/officeDocument/2006/relationships/image" Target="../media/image390.png"/><Relationship Id="rId26" Type="http://schemas.openxmlformats.org/officeDocument/2006/relationships/image" Target="../media/image47.png"/><Relationship Id="rId3" Type="http://schemas.openxmlformats.org/officeDocument/2006/relationships/image" Target="../media/image230.png"/><Relationship Id="rId21" Type="http://schemas.openxmlformats.org/officeDocument/2006/relationships/image" Target="../media/image42.png"/><Relationship Id="rId34" Type="http://schemas.openxmlformats.org/officeDocument/2006/relationships/image" Target="../media/image55.png"/><Relationship Id="rId7" Type="http://schemas.openxmlformats.org/officeDocument/2006/relationships/image" Target="../media/image280.png"/><Relationship Id="rId12" Type="http://schemas.openxmlformats.org/officeDocument/2006/relationships/image" Target="../media/image330.png"/><Relationship Id="rId17" Type="http://schemas.openxmlformats.org/officeDocument/2006/relationships/image" Target="../media/image380.png"/><Relationship Id="rId25" Type="http://schemas.openxmlformats.org/officeDocument/2006/relationships/image" Target="../media/image46.png"/><Relationship Id="rId33" Type="http://schemas.openxmlformats.org/officeDocument/2006/relationships/image" Target="../media/image54.png"/><Relationship Id="rId2" Type="http://schemas.openxmlformats.org/officeDocument/2006/relationships/notesSlide" Target="../notesSlides/notesSlide16.xml"/><Relationship Id="rId16" Type="http://schemas.openxmlformats.org/officeDocument/2006/relationships/image" Target="../media/image370.png"/><Relationship Id="rId20" Type="http://schemas.openxmlformats.org/officeDocument/2006/relationships/image" Target="../media/image410.png"/><Relationship Id="rId29" Type="http://schemas.openxmlformats.org/officeDocument/2006/relationships/image" Target="../media/image50.png"/><Relationship Id="rId1" Type="http://schemas.openxmlformats.org/officeDocument/2006/relationships/slideLayout" Target="../slideLayouts/slideLayout13.xml"/><Relationship Id="rId6" Type="http://schemas.openxmlformats.org/officeDocument/2006/relationships/image" Target="../media/image260.png"/><Relationship Id="rId11" Type="http://schemas.openxmlformats.org/officeDocument/2006/relationships/image" Target="../media/image320.png"/><Relationship Id="rId24" Type="http://schemas.openxmlformats.org/officeDocument/2006/relationships/image" Target="../media/image45.png"/><Relationship Id="rId32" Type="http://schemas.openxmlformats.org/officeDocument/2006/relationships/image" Target="../media/image53.png"/><Relationship Id="rId5" Type="http://schemas.openxmlformats.org/officeDocument/2006/relationships/image" Target="../media/image250.png"/><Relationship Id="rId15" Type="http://schemas.openxmlformats.org/officeDocument/2006/relationships/image" Target="../media/image360.png"/><Relationship Id="rId23" Type="http://schemas.openxmlformats.org/officeDocument/2006/relationships/image" Target="../media/image44.png"/><Relationship Id="rId28" Type="http://schemas.openxmlformats.org/officeDocument/2006/relationships/image" Target="../media/image49.png"/><Relationship Id="rId10" Type="http://schemas.openxmlformats.org/officeDocument/2006/relationships/image" Target="../media/image310.png"/><Relationship Id="rId19" Type="http://schemas.openxmlformats.org/officeDocument/2006/relationships/image" Target="../media/image400.png"/><Relationship Id="rId31" Type="http://schemas.openxmlformats.org/officeDocument/2006/relationships/image" Target="../media/image52.png"/><Relationship Id="rId4" Type="http://schemas.openxmlformats.org/officeDocument/2006/relationships/image" Target="../media/image240.png"/><Relationship Id="rId9" Type="http://schemas.openxmlformats.org/officeDocument/2006/relationships/image" Target="../media/image300.png"/><Relationship Id="rId14" Type="http://schemas.openxmlformats.org/officeDocument/2006/relationships/image" Target="../media/image350.png"/><Relationship Id="rId22" Type="http://schemas.openxmlformats.org/officeDocument/2006/relationships/image" Target="../media/image43.png"/><Relationship Id="rId27" Type="http://schemas.openxmlformats.org/officeDocument/2006/relationships/image" Target="../media/image48.png"/><Relationship Id="rId30" Type="http://schemas.openxmlformats.org/officeDocument/2006/relationships/image" Target="../media/image51.png"/><Relationship Id="rId35" Type="http://schemas.openxmlformats.org/officeDocument/2006/relationships/image" Target="../media/image56.png"/><Relationship Id="rId8" Type="http://schemas.openxmlformats.org/officeDocument/2006/relationships/image" Target="../media/image290.png"/></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89681169-BE62-AB43-B271-C8422F10374B}"/>
              </a:ext>
            </a:extLst>
          </p:cNvPr>
          <p:cNvSpPr txBox="1">
            <a:spLocks/>
          </p:cNvSpPr>
          <p:nvPr/>
        </p:nvSpPr>
        <p:spPr>
          <a:xfrm>
            <a:off x="1173480" y="201328"/>
            <a:ext cx="4668520" cy="60402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AU" sz="2000" dirty="0">
                <a:latin typeface="Chalkboard" panose="03050602040202020205" pitchFamily="66" charset="77"/>
              </a:rPr>
              <a:t>Appetizer</a:t>
            </a:r>
            <a:r>
              <a:rPr lang="en-US" sz="2000" dirty="0">
                <a:latin typeface="Chalkboard" panose="03050602040202020205" pitchFamily="66" charset="77"/>
              </a:rPr>
              <a:t>/snacks before we start…</a:t>
            </a:r>
          </a:p>
        </p:txBody>
      </p:sp>
      <p:pic>
        <p:nvPicPr>
          <p:cNvPr id="4" name="Picture 3">
            <a:extLst>
              <a:ext uri="{FF2B5EF4-FFF2-40B4-BE49-F238E27FC236}">
                <a16:creationId xmlns:a16="http://schemas.microsoft.com/office/drawing/2014/main" id="{AE592D1A-CE96-B94B-BCC5-4417A7DCE6E8}"/>
              </a:ext>
            </a:extLst>
          </p:cNvPr>
          <p:cNvPicPr>
            <a:picLocks noChangeAspect="1"/>
          </p:cNvPicPr>
          <p:nvPr/>
        </p:nvPicPr>
        <p:blipFill>
          <a:blip r:embed="rId3"/>
          <a:stretch>
            <a:fillRect/>
          </a:stretch>
        </p:blipFill>
        <p:spPr>
          <a:xfrm>
            <a:off x="370268" y="150395"/>
            <a:ext cx="723096" cy="1058926"/>
          </a:xfrm>
          <a:prstGeom prst="rect">
            <a:avLst/>
          </a:prstGeom>
        </p:spPr>
      </p:pic>
      <p:sp>
        <p:nvSpPr>
          <p:cNvPr id="5" name="Content Placeholder 2">
            <a:extLst>
              <a:ext uri="{FF2B5EF4-FFF2-40B4-BE49-F238E27FC236}">
                <a16:creationId xmlns:a16="http://schemas.microsoft.com/office/drawing/2014/main" id="{8B80D95A-E18C-5A42-8F09-48F7C5998B07}"/>
              </a:ext>
            </a:extLst>
          </p:cNvPr>
          <p:cNvSpPr txBox="1">
            <a:spLocks/>
          </p:cNvSpPr>
          <p:nvPr/>
        </p:nvSpPr>
        <p:spPr>
          <a:xfrm>
            <a:off x="1173479" y="605297"/>
            <a:ext cx="6794153" cy="604024"/>
          </a:xfrm>
          <a:prstGeom prst="rect">
            <a:avLst/>
          </a:prstGeom>
        </p:spPr>
        <p:txBody>
          <a:bodyPr>
            <a:normAutofit fontScale="70000" lnSpcReduction="2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u="sng" dirty="0">
                <a:latin typeface="Chalkboard" panose="03050602040202020205" pitchFamily="66" charset="77"/>
              </a:rPr>
              <a:t>This is the INFS7450 online tutorial conducted by Xiangguo (Sheldon). </a:t>
            </a:r>
          </a:p>
          <a:p>
            <a:pPr marL="0" indent="0">
              <a:buNone/>
            </a:pPr>
            <a:r>
              <a:rPr lang="en-US" sz="1600" u="sng" dirty="0">
                <a:latin typeface="Chalkboard" panose="03050602040202020205" pitchFamily="66" charset="77"/>
              </a:rPr>
              <a:t>You see this slide because you come here earlier. Let’s wait for the other students to come. </a:t>
            </a:r>
            <a:r>
              <a:rPr lang="en-US" sz="1600" u="sng" dirty="0">
                <a:latin typeface="Chalkboard" panose="03050602040202020205" pitchFamily="66" charset="77"/>
                <a:sym typeface="Wingdings" pitchFamily="2" charset="2"/>
              </a:rPr>
              <a:t></a:t>
            </a:r>
          </a:p>
          <a:p>
            <a:pPr marL="0" indent="0">
              <a:buNone/>
            </a:pPr>
            <a:r>
              <a:rPr lang="en-US" sz="1600" dirty="0">
                <a:latin typeface="Chalkboard" panose="03050602040202020205" pitchFamily="66" charset="77"/>
                <a:sym typeface="Wingdings" pitchFamily="2" charset="2"/>
              </a:rPr>
              <a:t>(Appetizer will not be recorded in the video and won’t be in our exam. )</a:t>
            </a:r>
            <a:endParaRPr lang="en-US" sz="1600" dirty="0">
              <a:latin typeface="Chalkboard" panose="03050602040202020205" pitchFamily="66" charset="77"/>
            </a:endParaRPr>
          </a:p>
        </p:txBody>
      </p:sp>
      <p:pic>
        <p:nvPicPr>
          <p:cNvPr id="24" name="Picture 23">
            <a:extLst>
              <a:ext uri="{FF2B5EF4-FFF2-40B4-BE49-F238E27FC236}">
                <a16:creationId xmlns:a16="http://schemas.microsoft.com/office/drawing/2014/main" id="{98E7A9F9-046E-BA4F-A083-64BA60A314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58" y="1613290"/>
            <a:ext cx="7468913" cy="3708046"/>
          </a:xfrm>
          <a:prstGeom prst="rect">
            <a:avLst/>
          </a:prstGeom>
        </p:spPr>
      </p:pic>
      <p:sp>
        <p:nvSpPr>
          <p:cNvPr id="25" name="文本框 2">
            <a:extLst>
              <a:ext uri="{FF2B5EF4-FFF2-40B4-BE49-F238E27FC236}">
                <a16:creationId xmlns:a16="http://schemas.microsoft.com/office/drawing/2014/main" id="{CC55E5DD-0CBC-B744-8926-59FD5DB547E1}"/>
              </a:ext>
            </a:extLst>
          </p:cNvPr>
          <p:cNvSpPr txBox="1"/>
          <p:nvPr/>
        </p:nvSpPr>
        <p:spPr>
          <a:xfrm>
            <a:off x="374405" y="1536664"/>
            <a:ext cx="4081502" cy="338554"/>
          </a:xfrm>
          <a:prstGeom prst="rect">
            <a:avLst/>
          </a:prstGeom>
          <a:solidFill>
            <a:srgbClr val="FFC000"/>
          </a:solidFill>
          <a:ln>
            <a:noFill/>
          </a:ln>
        </p:spPr>
        <p:txBody>
          <a:bodyPr wrap="none">
            <a:spAutoFit/>
          </a:bodyPr>
          <a:lstStyle>
            <a:defPPr>
              <a:defRPr lang="en-US"/>
            </a:defPPr>
            <a:lvl1pPr>
              <a:defRPr b="1">
                <a:latin typeface="Chalkboard" panose="03050602040202020205" pitchFamily="66" charset="77"/>
                <a:ea typeface="Times New Roman" charset="0"/>
                <a:cs typeface="Times New Roman" charset="0"/>
              </a:defRPr>
            </a:lvl1pPr>
          </a:lstStyle>
          <a:p>
            <a:r>
              <a:rPr lang="en-US" altLang="zh-CN" sz="1600" dirty="0"/>
              <a:t>Applications</a:t>
            </a:r>
            <a:r>
              <a:rPr lang="zh-CN" altLang="en-US" sz="1600" dirty="0"/>
              <a:t> </a:t>
            </a:r>
            <a:r>
              <a:rPr lang="en-US" altLang="zh-CN" sz="1600" dirty="0"/>
              <a:t>of</a:t>
            </a:r>
            <a:r>
              <a:rPr lang="zh-CN" altLang="en-US" sz="1600" dirty="0"/>
              <a:t> </a:t>
            </a:r>
            <a:r>
              <a:rPr lang="en-US" altLang="zh-CN" sz="1600" dirty="0"/>
              <a:t>the</a:t>
            </a:r>
            <a:r>
              <a:rPr lang="zh-CN" altLang="en-US" sz="1600" dirty="0"/>
              <a:t> </a:t>
            </a:r>
            <a:r>
              <a:rPr lang="en-US" altLang="zh-CN" sz="1600" dirty="0"/>
              <a:t>user portrait system</a:t>
            </a:r>
            <a:endParaRPr lang="zh-CN" altLang="en-US" sz="1600" dirty="0"/>
          </a:p>
        </p:txBody>
      </p:sp>
      <p:pic>
        <p:nvPicPr>
          <p:cNvPr id="27" name="图片 17">
            <a:extLst>
              <a:ext uri="{FF2B5EF4-FFF2-40B4-BE49-F238E27FC236}">
                <a16:creationId xmlns:a16="http://schemas.microsoft.com/office/drawing/2014/main" id="{72D0025B-B8BD-454B-8513-67EC53B06B12}"/>
              </a:ext>
            </a:extLst>
          </p:cNvPr>
          <p:cNvPicPr>
            <a:picLocks noChangeAspect="1"/>
          </p:cNvPicPr>
          <p:nvPr/>
        </p:nvPicPr>
        <p:blipFill>
          <a:blip r:embed="rId5"/>
          <a:stretch>
            <a:fillRect/>
          </a:stretch>
        </p:blipFill>
        <p:spPr>
          <a:xfrm>
            <a:off x="8066091" y="2910559"/>
            <a:ext cx="1831965" cy="1454680"/>
          </a:xfrm>
          <a:prstGeom prst="rect">
            <a:avLst/>
          </a:prstGeom>
          <a:ln>
            <a:solidFill>
              <a:srgbClr val="002060"/>
            </a:solidFill>
          </a:ln>
        </p:spPr>
      </p:pic>
      <p:sp>
        <p:nvSpPr>
          <p:cNvPr id="28" name="文本框 11">
            <a:extLst>
              <a:ext uri="{FF2B5EF4-FFF2-40B4-BE49-F238E27FC236}">
                <a16:creationId xmlns:a16="http://schemas.microsoft.com/office/drawing/2014/main" id="{1B09A0D3-161F-2F41-BB21-ECBD85FBC9B1}"/>
              </a:ext>
            </a:extLst>
          </p:cNvPr>
          <p:cNvSpPr txBox="1"/>
          <p:nvPr/>
        </p:nvSpPr>
        <p:spPr>
          <a:xfrm>
            <a:off x="8016155" y="4680590"/>
            <a:ext cx="1870874" cy="248209"/>
          </a:xfrm>
          <a:prstGeom prst="rect">
            <a:avLst/>
          </a:prstGeom>
          <a:ln/>
        </p:spPr>
        <p:style>
          <a:lnRef idx="0">
            <a:schemeClr val="accent1"/>
          </a:lnRef>
          <a:fillRef idx="3">
            <a:schemeClr val="accent1"/>
          </a:fillRef>
          <a:effectRef idx="3">
            <a:schemeClr val="accent1"/>
          </a:effectRef>
          <a:fontRef idx="minor">
            <a:schemeClr val="lt1"/>
          </a:fontRef>
        </p:style>
        <p:txBody>
          <a:bodyPr wrap="square" rtlCol="0">
            <a:spAutoFit/>
          </a:bodyP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zh-CN" sz="1013" dirty="0">
                <a:latin typeface="Chalkboard" panose="03050602040202020205" pitchFamily="66" charset="77"/>
              </a:rPr>
              <a:t>consumer behavior analysis</a:t>
            </a:r>
            <a:endParaRPr lang="zh-CN" altLang="en-US" sz="1013" dirty="0">
              <a:latin typeface="Chalkboard" panose="03050602040202020205" pitchFamily="66" charset="77"/>
            </a:endParaRPr>
          </a:p>
        </p:txBody>
      </p:sp>
      <p:pic>
        <p:nvPicPr>
          <p:cNvPr id="29" name="图片 12">
            <a:extLst>
              <a:ext uri="{FF2B5EF4-FFF2-40B4-BE49-F238E27FC236}">
                <a16:creationId xmlns:a16="http://schemas.microsoft.com/office/drawing/2014/main" id="{3A8858EC-C5BE-8A41-BBA2-64B8B4C0E2D8}"/>
              </a:ext>
            </a:extLst>
          </p:cNvPr>
          <p:cNvPicPr>
            <a:picLocks noChangeAspect="1"/>
          </p:cNvPicPr>
          <p:nvPr/>
        </p:nvPicPr>
        <p:blipFill rotWithShape="1">
          <a:blip r:embed="rId6">
            <a:extLst>
              <a:ext uri="{28A0092B-C50C-407E-A947-70E740481C1C}">
                <a14:useLocalDpi xmlns:a14="http://schemas.microsoft.com/office/drawing/2010/main" val="0"/>
              </a:ext>
            </a:extLst>
          </a:blip>
          <a:srcRect l="18519" r="16281" b="26621"/>
          <a:stretch/>
        </p:blipFill>
        <p:spPr>
          <a:xfrm>
            <a:off x="7967632" y="4914118"/>
            <a:ext cx="1821402" cy="1590382"/>
          </a:xfrm>
          <a:prstGeom prst="rect">
            <a:avLst/>
          </a:prstGeom>
        </p:spPr>
      </p:pic>
      <p:grpSp>
        <p:nvGrpSpPr>
          <p:cNvPr id="30" name="组合 8">
            <a:extLst>
              <a:ext uri="{FF2B5EF4-FFF2-40B4-BE49-F238E27FC236}">
                <a16:creationId xmlns:a16="http://schemas.microsoft.com/office/drawing/2014/main" id="{FB836311-FC63-AA4C-BF2D-BB96A3A88988}"/>
              </a:ext>
            </a:extLst>
          </p:cNvPr>
          <p:cNvGrpSpPr/>
          <p:nvPr/>
        </p:nvGrpSpPr>
        <p:grpSpPr>
          <a:xfrm>
            <a:off x="10202455" y="2915938"/>
            <a:ext cx="1845869" cy="1553373"/>
            <a:chOff x="1400987" y="988743"/>
            <a:chExt cx="3211831" cy="2754511"/>
          </a:xfrm>
        </p:grpSpPr>
        <p:pic>
          <p:nvPicPr>
            <p:cNvPr id="31" name="图片 4" descr="图片包含 人员, 刷洗, 牙齿, 浴室用品&#10;&#10;已生成极高可信度的说明">
              <a:extLst>
                <a:ext uri="{FF2B5EF4-FFF2-40B4-BE49-F238E27FC236}">
                  <a16:creationId xmlns:a16="http://schemas.microsoft.com/office/drawing/2014/main" id="{4DADE43F-17EC-DE42-897A-055A638394F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35660" y="988743"/>
              <a:ext cx="1577158" cy="2365737"/>
            </a:xfrm>
            <a:prstGeom prst="rect">
              <a:avLst/>
            </a:prstGeom>
          </p:spPr>
        </p:pic>
        <p:pic>
          <p:nvPicPr>
            <p:cNvPr id="32" name="图片 6" descr="图片包含 人员, 室内, 墙壁, 男士&#10;&#10;已生成极高可信度的说明">
              <a:extLst>
                <a:ext uri="{FF2B5EF4-FFF2-40B4-BE49-F238E27FC236}">
                  <a16:creationId xmlns:a16="http://schemas.microsoft.com/office/drawing/2014/main" id="{BA56DDC2-254D-444D-AF1E-2CED849C23F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33278" r="22411"/>
            <a:stretch/>
          </p:blipFill>
          <p:spPr>
            <a:xfrm>
              <a:off x="1400987" y="988743"/>
              <a:ext cx="1577158" cy="2372883"/>
            </a:xfrm>
            <a:prstGeom prst="rect">
              <a:avLst/>
            </a:prstGeom>
          </p:spPr>
        </p:pic>
        <p:sp>
          <p:nvSpPr>
            <p:cNvPr id="33" name="文本框 20">
              <a:extLst>
                <a:ext uri="{FF2B5EF4-FFF2-40B4-BE49-F238E27FC236}">
                  <a16:creationId xmlns:a16="http://schemas.microsoft.com/office/drawing/2014/main" id="{33602380-9734-6C47-90A8-46A8323B2A2F}"/>
                </a:ext>
              </a:extLst>
            </p:cNvPr>
            <p:cNvSpPr txBox="1"/>
            <p:nvPr/>
          </p:nvSpPr>
          <p:spPr>
            <a:xfrm>
              <a:off x="1560181" y="3395329"/>
              <a:ext cx="2950958" cy="347925"/>
            </a:xfrm>
            <a:prstGeom prst="rect">
              <a:avLst/>
            </a:prstGeom>
            <a:noFill/>
          </p:spPr>
          <p:txBody>
            <a:bodyPr wrap="square" rtlCol="0">
              <a:spAutoFit/>
            </a:bodyPr>
            <a:lstStyle/>
            <a:p>
              <a:pPr algn="just"/>
              <a:r>
                <a:rPr lang="en-US" altLang="zh-CN" sz="675" dirty="0">
                  <a:latin typeface="Chalkboard" panose="03050602040202020205" pitchFamily="66" charset="77"/>
                  <a:cs typeface="Times New Roman" panose="02020603050405020304" pitchFamily="18" charset="0"/>
                </a:rPr>
                <a:t>Extravert Ad     Introvert Ad</a:t>
              </a:r>
              <a:endParaRPr lang="zh-CN" altLang="en-US" sz="675" dirty="0">
                <a:latin typeface="Chalkboard" panose="03050602040202020205" pitchFamily="66" charset="77"/>
                <a:cs typeface="Times New Roman" panose="02020603050405020304" pitchFamily="18" charset="0"/>
              </a:endParaRPr>
            </a:p>
          </p:txBody>
        </p:sp>
      </p:grpSp>
      <p:sp>
        <p:nvSpPr>
          <p:cNvPr id="34" name="文本框 15">
            <a:extLst>
              <a:ext uri="{FF2B5EF4-FFF2-40B4-BE49-F238E27FC236}">
                <a16:creationId xmlns:a16="http://schemas.microsoft.com/office/drawing/2014/main" id="{FD14B0BB-5F4F-EF48-8B1A-CEEC9C3A32C9}"/>
              </a:ext>
            </a:extLst>
          </p:cNvPr>
          <p:cNvSpPr txBox="1"/>
          <p:nvPr/>
        </p:nvSpPr>
        <p:spPr>
          <a:xfrm>
            <a:off x="9987149" y="4679288"/>
            <a:ext cx="1894140" cy="248209"/>
          </a:xfrm>
          <a:prstGeom prst="rect">
            <a:avLst/>
          </a:prstGeom>
          <a:ln/>
        </p:spPr>
        <p:style>
          <a:lnRef idx="0">
            <a:schemeClr val="accent1"/>
          </a:lnRef>
          <a:fillRef idx="3">
            <a:schemeClr val="accent1"/>
          </a:fillRef>
          <a:effectRef idx="3">
            <a:schemeClr val="accent1"/>
          </a:effectRef>
          <a:fontRef idx="minor">
            <a:schemeClr val="lt1"/>
          </a:fontRef>
        </p:style>
        <p:txBody>
          <a:bodyPr wrap="square" rtlCol="0">
            <a:spAutoFit/>
          </a:bodyP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zh-CN" sz="1013" dirty="0">
                <a:latin typeface="Chalkboard" panose="03050602040202020205" pitchFamily="66" charset="77"/>
              </a:rPr>
              <a:t>human resource management</a:t>
            </a:r>
            <a:endParaRPr lang="zh-CN" altLang="en-US" sz="1013" dirty="0">
              <a:latin typeface="Chalkboard" panose="03050602040202020205" pitchFamily="66" charset="77"/>
            </a:endParaRPr>
          </a:p>
        </p:txBody>
      </p:sp>
      <p:pic>
        <p:nvPicPr>
          <p:cNvPr id="35" name="图片 14" descr="图片包含 人员, 餐桌&#10;&#10;已生成高可信度的说明">
            <a:extLst>
              <a:ext uri="{FF2B5EF4-FFF2-40B4-BE49-F238E27FC236}">
                <a16:creationId xmlns:a16="http://schemas.microsoft.com/office/drawing/2014/main" id="{33125E70-0D68-284A-8D0E-4BE552E7D990}"/>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r="3613" b="5281"/>
          <a:stretch/>
        </p:blipFill>
        <p:spPr>
          <a:xfrm>
            <a:off x="10006089" y="5039585"/>
            <a:ext cx="1811770" cy="1449301"/>
          </a:xfrm>
          <a:prstGeom prst="rect">
            <a:avLst/>
          </a:prstGeom>
          <a:ln>
            <a:solidFill>
              <a:srgbClr val="002060"/>
            </a:solidFill>
          </a:ln>
        </p:spPr>
      </p:pic>
      <p:pic>
        <p:nvPicPr>
          <p:cNvPr id="36" name="图片 23" descr="图片包含 地板, 室内, 窗户, 墙壁&#10;&#10;已生成极高可信度的说明">
            <a:extLst>
              <a:ext uri="{FF2B5EF4-FFF2-40B4-BE49-F238E27FC236}">
                <a16:creationId xmlns:a16="http://schemas.microsoft.com/office/drawing/2014/main" id="{F54E698A-7CF8-0D45-9228-20D8F585CAC9}"/>
              </a:ext>
            </a:extLst>
          </p:cNvPr>
          <p:cNvPicPr>
            <a:picLocks noChangeAspect="1"/>
          </p:cNvPicPr>
          <p:nvPr/>
        </p:nvPicPr>
        <p:blipFill rotWithShape="1">
          <a:blip r:embed="rId10">
            <a:extLst>
              <a:ext uri="{28A0092B-C50C-407E-A947-70E740481C1C}">
                <a14:useLocalDpi xmlns:a14="http://schemas.microsoft.com/office/drawing/2010/main" val="0"/>
              </a:ext>
            </a:extLst>
          </a:blip>
          <a:srcRect l="14874"/>
          <a:stretch/>
        </p:blipFill>
        <p:spPr>
          <a:xfrm>
            <a:off x="8110498" y="920644"/>
            <a:ext cx="1787558" cy="1428025"/>
          </a:xfrm>
          <a:prstGeom prst="rect">
            <a:avLst/>
          </a:prstGeom>
        </p:spPr>
      </p:pic>
      <p:sp>
        <p:nvSpPr>
          <p:cNvPr id="38" name="文本框 15">
            <a:extLst>
              <a:ext uri="{FF2B5EF4-FFF2-40B4-BE49-F238E27FC236}">
                <a16:creationId xmlns:a16="http://schemas.microsoft.com/office/drawing/2014/main" id="{5109085D-990B-B64D-A9FF-66AD6ECB5B50}"/>
              </a:ext>
            </a:extLst>
          </p:cNvPr>
          <p:cNvSpPr txBox="1"/>
          <p:nvPr/>
        </p:nvSpPr>
        <p:spPr>
          <a:xfrm>
            <a:off x="8018495" y="2572957"/>
            <a:ext cx="1894140" cy="248209"/>
          </a:xfrm>
          <a:prstGeom prst="rect">
            <a:avLst/>
          </a:prstGeom>
          <a:ln/>
        </p:spPr>
        <p:style>
          <a:lnRef idx="0">
            <a:schemeClr val="accent1"/>
          </a:lnRef>
          <a:fillRef idx="3">
            <a:schemeClr val="accent1"/>
          </a:fillRef>
          <a:effectRef idx="3">
            <a:schemeClr val="accent1"/>
          </a:effectRef>
          <a:fontRef idx="minor">
            <a:schemeClr val="lt1"/>
          </a:fontRef>
        </p:style>
        <p:txBody>
          <a:bodyPr wrap="square" rtlCol="0">
            <a:spAutoFit/>
          </a:bodyP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zh-CN" sz="1013" dirty="0">
                <a:latin typeface="Chalkboard" panose="03050602040202020205" pitchFamily="66" charset="77"/>
              </a:rPr>
              <a:t>Socially Aware</a:t>
            </a:r>
            <a:endParaRPr lang="zh-CN" altLang="en-US" sz="1013" dirty="0">
              <a:latin typeface="Chalkboard" panose="03050602040202020205" pitchFamily="66" charset="77"/>
            </a:endParaRPr>
          </a:p>
        </p:txBody>
      </p:sp>
      <p:sp>
        <p:nvSpPr>
          <p:cNvPr id="39" name="文本框 15">
            <a:extLst>
              <a:ext uri="{FF2B5EF4-FFF2-40B4-BE49-F238E27FC236}">
                <a16:creationId xmlns:a16="http://schemas.microsoft.com/office/drawing/2014/main" id="{337C8AD3-30D9-254E-AFB0-93D9BAB7BB5C}"/>
              </a:ext>
            </a:extLst>
          </p:cNvPr>
          <p:cNvSpPr txBox="1"/>
          <p:nvPr/>
        </p:nvSpPr>
        <p:spPr>
          <a:xfrm>
            <a:off x="10161792" y="2572957"/>
            <a:ext cx="1894140" cy="248209"/>
          </a:xfrm>
          <a:prstGeom prst="rect">
            <a:avLst/>
          </a:prstGeom>
          <a:ln/>
        </p:spPr>
        <p:style>
          <a:lnRef idx="0">
            <a:schemeClr val="accent1"/>
          </a:lnRef>
          <a:fillRef idx="3">
            <a:schemeClr val="accent1"/>
          </a:fillRef>
          <a:effectRef idx="3">
            <a:schemeClr val="accent1"/>
          </a:effectRef>
          <a:fontRef idx="minor">
            <a:schemeClr val="lt1"/>
          </a:fontRef>
        </p:style>
        <p:txBody>
          <a:bodyPr wrap="square" rtlCol="0">
            <a:spAutoFit/>
          </a:bodyP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zh-CN" sz="1013" dirty="0">
                <a:latin typeface="Chalkboard" panose="03050602040202020205" pitchFamily="66" charset="77"/>
              </a:rPr>
              <a:t>individual </a:t>
            </a:r>
            <a:r>
              <a:rPr lang="en-US" altLang="zh-CN" sz="1013" dirty="0" err="1">
                <a:latin typeface="Chalkboard" panose="03050602040202020205" pitchFamily="66" charset="77"/>
              </a:rPr>
              <a:t>RecSys</a:t>
            </a:r>
            <a:endParaRPr lang="zh-CN" altLang="en-US" sz="1013" dirty="0">
              <a:latin typeface="Chalkboard" panose="03050602040202020205" pitchFamily="66" charset="77"/>
            </a:endParaRPr>
          </a:p>
        </p:txBody>
      </p:sp>
      <p:sp>
        <p:nvSpPr>
          <p:cNvPr id="40" name="文本框 11">
            <a:extLst>
              <a:ext uri="{FF2B5EF4-FFF2-40B4-BE49-F238E27FC236}">
                <a16:creationId xmlns:a16="http://schemas.microsoft.com/office/drawing/2014/main" id="{1B1B4BD0-3AD1-7743-81DC-5BD5F5ABF8A4}"/>
              </a:ext>
            </a:extLst>
          </p:cNvPr>
          <p:cNvSpPr txBox="1"/>
          <p:nvPr/>
        </p:nvSpPr>
        <p:spPr>
          <a:xfrm>
            <a:off x="10104177" y="499103"/>
            <a:ext cx="1870874" cy="248209"/>
          </a:xfrm>
          <a:prstGeom prst="rect">
            <a:avLst/>
          </a:prstGeom>
          <a:ln/>
        </p:spPr>
        <p:style>
          <a:lnRef idx="0">
            <a:schemeClr val="accent1"/>
          </a:lnRef>
          <a:fillRef idx="3">
            <a:schemeClr val="accent1"/>
          </a:fillRef>
          <a:effectRef idx="3">
            <a:schemeClr val="accent1"/>
          </a:effectRef>
          <a:fontRef idx="minor">
            <a:schemeClr val="lt1"/>
          </a:fontRef>
        </p:style>
        <p:txBody>
          <a:bodyPr wrap="square" rtlCol="0">
            <a:spAutoFit/>
          </a:bodyP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zh-CN" sz="1013" dirty="0">
                <a:latin typeface="Chalkboard" panose="03050602040202020205" pitchFamily="66" charset="77"/>
              </a:rPr>
              <a:t>mental intervention</a:t>
            </a:r>
          </a:p>
        </p:txBody>
      </p:sp>
      <p:pic>
        <p:nvPicPr>
          <p:cNvPr id="41" name="Picture 40">
            <a:extLst>
              <a:ext uri="{FF2B5EF4-FFF2-40B4-BE49-F238E27FC236}">
                <a16:creationId xmlns:a16="http://schemas.microsoft.com/office/drawing/2014/main" id="{CBAC487F-EDE6-9A4C-9115-13426D52F3F6}"/>
              </a:ext>
            </a:extLst>
          </p:cNvPr>
          <p:cNvPicPr>
            <a:picLocks noChangeAspect="1"/>
          </p:cNvPicPr>
          <p:nvPr/>
        </p:nvPicPr>
        <p:blipFill rotWithShape="1">
          <a:blip r:embed="rId11"/>
          <a:srcRect t="14504" b="5352"/>
          <a:stretch/>
        </p:blipFill>
        <p:spPr>
          <a:xfrm>
            <a:off x="10065286" y="920644"/>
            <a:ext cx="1811770" cy="1452047"/>
          </a:xfrm>
          <a:prstGeom prst="rect">
            <a:avLst/>
          </a:prstGeom>
        </p:spPr>
      </p:pic>
      <p:sp>
        <p:nvSpPr>
          <p:cNvPr id="42" name="文本框 11">
            <a:extLst>
              <a:ext uri="{FF2B5EF4-FFF2-40B4-BE49-F238E27FC236}">
                <a16:creationId xmlns:a16="http://schemas.microsoft.com/office/drawing/2014/main" id="{71AAAC95-CEBC-0144-B169-F4A8185CDD42}"/>
              </a:ext>
            </a:extLst>
          </p:cNvPr>
          <p:cNvSpPr txBox="1"/>
          <p:nvPr/>
        </p:nvSpPr>
        <p:spPr>
          <a:xfrm>
            <a:off x="8090612" y="484834"/>
            <a:ext cx="1870874" cy="248209"/>
          </a:xfrm>
          <a:prstGeom prst="rect">
            <a:avLst/>
          </a:prstGeom>
          <a:ln/>
        </p:spPr>
        <p:style>
          <a:lnRef idx="0">
            <a:schemeClr val="accent1"/>
          </a:lnRef>
          <a:fillRef idx="3">
            <a:schemeClr val="accent1"/>
          </a:fillRef>
          <a:effectRef idx="3">
            <a:schemeClr val="accent1"/>
          </a:effectRef>
          <a:fontRef idx="minor">
            <a:schemeClr val="lt1"/>
          </a:fontRef>
        </p:style>
        <p:txBody>
          <a:bodyPr wrap="square" rtlCol="0">
            <a:spAutoFit/>
          </a:bodyP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zh-CN" sz="1013" dirty="0">
                <a:latin typeface="Chalkboard" panose="03050602040202020205" pitchFamily="66" charset="77"/>
              </a:rPr>
              <a:t>chatbot</a:t>
            </a:r>
          </a:p>
        </p:txBody>
      </p:sp>
    </p:spTree>
    <p:extLst>
      <p:ext uri="{BB962C8B-B14F-4D97-AF65-F5344CB8AC3E}">
        <p14:creationId xmlns:p14="http://schemas.microsoft.com/office/powerpoint/2010/main" val="6177774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Modularity: </a:t>
            </a:r>
            <a:r>
              <a:rPr lang="en-US" dirty="0">
                <a:solidFill>
                  <a:srgbClr val="FFFF00"/>
                </a:solidFill>
              </a:rPr>
              <a:t>Matrix Form</a:t>
            </a:r>
          </a:p>
        </p:txBody>
      </p:sp>
      <p:sp>
        <p:nvSpPr>
          <p:cNvPr id="4" name="Rectangle 3"/>
          <p:cNvSpPr/>
          <p:nvPr/>
        </p:nvSpPr>
        <p:spPr>
          <a:xfrm>
            <a:off x="1693718" y="1088693"/>
            <a:ext cx="3281924" cy="461665"/>
          </a:xfrm>
          <a:prstGeom prst="rect">
            <a:avLst/>
          </a:prstGeom>
        </p:spPr>
        <p:txBody>
          <a:bodyPr wrap="none">
            <a:spAutoFit/>
          </a:bodyPr>
          <a:lstStyle/>
          <a:p>
            <a:r>
              <a:rPr lang="en-US" sz="2400" dirty="0">
                <a:latin typeface="Calibri" panose="020F0502020204030204" pitchFamily="34" charset="0"/>
                <a:cs typeface="Calibri" panose="020F0502020204030204" pitchFamily="34" charset="0"/>
              </a:rPr>
              <a:t>Let Modularity matrix be</a:t>
            </a:r>
          </a:p>
        </p:txBody>
      </p:sp>
      <mc:AlternateContent xmlns:mc="http://schemas.openxmlformats.org/markup-compatibility/2006" xmlns:a14="http://schemas.microsoft.com/office/drawing/2010/main">
        <mc:Choice Requires="a14">
          <p:sp>
            <p:nvSpPr>
              <p:cNvPr id="9" name="Rectangle: Rounded Corners 8"/>
              <p:cNvSpPr/>
              <p:nvPr/>
            </p:nvSpPr>
            <p:spPr>
              <a:xfrm>
                <a:off x="3962400" y="2951286"/>
                <a:ext cx="4572000" cy="520001"/>
              </a:xfrm>
              <a:prstGeom prst="roundRect">
                <a:avLst/>
              </a:prstGeom>
            </p:spPr>
            <p:style>
              <a:lnRef idx="1">
                <a:schemeClr val="dk1"/>
              </a:lnRef>
              <a:fillRef idx="2">
                <a:schemeClr val="dk1"/>
              </a:fillRef>
              <a:effectRef idx="1">
                <a:schemeClr val="dk1"/>
              </a:effectRef>
              <a:fontRef idx="minor">
                <a:schemeClr val="dk1"/>
              </a:fontRef>
            </p:style>
            <p:txBody>
              <a:bodyPr>
                <a:spAutoFit/>
              </a:bodyPr>
              <a:lstStyle/>
              <a:p>
                <a14:m>
                  <m:oMath xmlns:m="http://schemas.openxmlformats.org/officeDocument/2006/math">
                    <m:r>
                      <a:rPr lang="en-US" sz="2400" b="1" i="1">
                        <a:solidFill>
                          <a:srgbClr val="FF0000"/>
                        </a:solidFill>
                        <a:latin typeface="Cambria Math" panose="02040503050406030204" pitchFamily="18" charset="0"/>
                      </a:rPr>
                      <m:t>𝒅</m:t>
                    </m:r>
                    <m:r>
                      <a:rPr lang="en-US" sz="2400" b="1" i="1">
                        <a:solidFill>
                          <a:srgbClr val="FF0000"/>
                        </a:solidFill>
                        <a:latin typeface="Cambria Math" panose="02040503050406030204" pitchFamily="18" charset="0"/>
                        <a:ea typeface="Cambria Math" panose="02040503050406030204" pitchFamily="18" charset="0"/>
                      </a:rPr>
                      <m:t>∈</m:t>
                    </m:r>
                    <m:sSup>
                      <m:sSupPr>
                        <m:ctrlPr>
                          <a:rPr lang="en-US" sz="2400" b="1" i="1">
                            <a:solidFill>
                              <a:srgbClr val="FF0000"/>
                            </a:solidFill>
                            <a:latin typeface="Cambria Math" panose="02040503050406030204" pitchFamily="18" charset="0"/>
                            <a:ea typeface="Cambria Math" panose="02040503050406030204" pitchFamily="18" charset="0"/>
                          </a:rPr>
                        </m:ctrlPr>
                      </m:sSupPr>
                      <m:e>
                        <m:r>
                          <a:rPr lang="en-US" sz="2400" b="1" i="1">
                            <a:solidFill>
                              <a:srgbClr val="FF0000"/>
                            </a:solidFill>
                            <a:latin typeface="Cambria Math" panose="02040503050406030204" pitchFamily="18" charset="0"/>
                            <a:ea typeface="Cambria Math" panose="02040503050406030204" pitchFamily="18" charset="0"/>
                          </a:rPr>
                          <m:t>ℝ</m:t>
                        </m:r>
                      </m:e>
                      <m:sup>
                        <m:r>
                          <a:rPr lang="en-US" sz="2400" b="1" i="1">
                            <a:solidFill>
                              <a:srgbClr val="FF0000"/>
                            </a:solidFill>
                            <a:latin typeface="Cambria Math" panose="02040503050406030204" pitchFamily="18" charset="0"/>
                            <a:ea typeface="Cambria Math" panose="02040503050406030204" pitchFamily="18" charset="0"/>
                          </a:rPr>
                          <m:t>𝒏</m:t>
                        </m:r>
                        <m:r>
                          <a:rPr lang="en-US" sz="2400" b="1" i="1">
                            <a:solidFill>
                              <a:srgbClr val="FF0000"/>
                            </a:solidFill>
                            <a:latin typeface="Cambria Math" panose="02040503050406030204" pitchFamily="18" charset="0"/>
                            <a:ea typeface="Cambria Math" panose="02040503050406030204" pitchFamily="18" charset="0"/>
                          </a:rPr>
                          <m:t> ×</m:t>
                        </m:r>
                        <m:r>
                          <a:rPr lang="en-US" sz="2400" b="1" i="1">
                            <a:solidFill>
                              <a:srgbClr val="FF0000"/>
                            </a:solidFill>
                            <a:latin typeface="Cambria Math" panose="02040503050406030204" pitchFamily="18" charset="0"/>
                            <a:ea typeface="Cambria Math" panose="02040503050406030204" pitchFamily="18" charset="0"/>
                          </a:rPr>
                          <m:t>𝟏</m:t>
                        </m:r>
                      </m:sup>
                    </m:sSup>
                  </m:oMath>
                </a14:m>
                <a:r>
                  <a:rPr lang="en-US" sz="2400" i="1" dirty="0">
                    <a:latin typeface="Open Sans" panose="020B0606030504020204" pitchFamily="34" charset="0"/>
                  </a:rPr>
                  <a:t> </a:t>
                </a:r>
                <a:r>
                  <a:rPr lang="en-US" sz="2400" dirty="0">
                    <a:latin typeface="Open Sans" panose="020B0606030504020204" pitchFamily="34" charset="0"/>
                  </a:rPr>
                  <a:t>is the degree vector</a:t>
                </a:r>
              </a:p>
            </p:txBody>
          </p:sp>
        </mc:Choice>
        <mc:Fallback xmlns="">
          <p:sp>
            <p:nvSpPr>
              <p:cNvPr id="9" name="Rectangle: Rounded Corners 8"/>
              <p:cNvSpPr>
                <a:spLocks noRot="1" noChangeAspect="1" noMove="1" noResize="1" noEditPoints="1" noAdjustHandles="1" noChangeArrowheads="1" noChangeShapeType="1" noTextEdit="1"/>
              </p:cNvSpPr>
              <p:nvPr/>
            </p:nvSpPr>
            <p:spPr>
              <a:xfrm>
                <a:off x="3962400" y="2951286"/>
                <a:ext cx="4572000" cy="520001"/>
              </a:xfrm>
              <a:prstGeom prst="roundRect">
                <a:avLst/>
              </a:prstGeom>
              <a:blipFill>
                <a:blip r:embed="rId5"/>
                <a:stretch>
                  <a:fillRect t="-2381" b="-19048"/>
                </a:stretch>
              </a:blipFill>
            </p:spPr>
            <p:txBody>
              <a:bodyPr/>
              <a:lstStyle/>
              <a:p>
                <a:r>
                  <a:rPr lang="zh-CN" altLang="en-US">
                    <a:noFill/>
                  </a:rPr>
                  <a:t> </a:t>
                </a:r>
              </a:p>
            </p:txBody>
          </p:sp>
        </mc:Fallback>
      </mc:AlternateContent>
      <p:sp>
        <p:nvSpPr>
          <p:cNvPr id="10" name="Rectangle 9"/>
          <p:cNvSpPr/>
          <p:nvPr/>
        </p:nvSpPr>
        <p:spPr>
          <a:xfrm>
            <a:off x="1693719" y="3712556"/>
            <a:ext cx="4516429" cy="461665"/>
          </a:xfrm>
          <a:prstGeom prst="rect">
            <a:avLst/>
          </a:prstGeom>
        </p:spPr>
        <p:txBody>
          <a:bodyPr wrap="none">
            <a:spAutoFit/>
          </a:bodyPr>
          <a:lstStyle/>
          <a:p>
            <a:r>
              <a:rPr lang="en-US" sz="2400" dirty="0">
                <a:latin typeface="Open Sans" panose="020B0606030504020204" pitchFamily="34" charset="0"/>
              </a:rPr>
              <a:t>Modularity can be reformulated as</a:t>
            </a:r>
          </a:p>
        </p:txBody>
      </p:sp>
      <p:pic>
        <p:nvPicPr>
          <p:cNvPr id="8" name="Picture 7"/>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865600" y="4424712"/>
            <a:ext cx="8460800" cy="1861486"/>
          </a:xfrm>
          <a:prstGeom prst="rect">
            <a:avLst/>
          </a:prstGeom>
        </p:spPr>
      </p:pic>
      <p:pic>
        <p:nvPicPr>
          <p:cNvPr id="12" name="Picture 11"/>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038601" y="2036533"/>
            <a:ext cx="3846095" cy="545524"/>
          </a:xfrm>
          <a:prstGeom prst="rect">
            <a:avLst/>
          </a:prstGeom>
        </p:spPr>
      </p:pic>
      <p:cxnSp>
        <p:nvCxnSpPr>
          <p:cNvPr id="5" name="Straight Arrow Connector 4"/>
          <p:cNvCxnSpPr>
            <a:cxnSpLocks/>
            <a:stCxn id="9" idx="0"/>
          </p:cNvCxnSpPr>
          <p:nvPr/>
        </p:nvCxnSpPr>
        <p:spPr>
          <a:xfrm flipV="1">
            <a:off x="6248400" y="2582057"/>
            <a:ext cx="0" cy="36922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44750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1B9725FC-D2B0-524F-A1E6-10041C0B884D}"/>
              </a:ext>
            </a:extLst>
          </p:cNvPr>
          <p:cNvSpPr txBox="1"/>
          <p:nvPr/>
        </p:nvSpPr>
        <p:spPr>
          <a:xfrm>
            <a:off x="785270" y="438210"/>
            <a:ext cx="7543800" cy="461665"/>
          </a:xfrm>
          <a:prstGeom prst="rect">
            <a:avLst/>
          </a:prstGeom>
          <a:noFill/>
        </p:spPr>
        <p:txBody>
          <a:bodyPr wrap="square" rtlCol="0">
            <a:spAutoFit/>
          </a:bodyPr>
          <a:lstStyle/>
          <a:p>
            <a:r>
              <a:rPr kumimoji="1" lang="en-US" altLang="zh-CN" sz="2400" b="1" dirty="0">
                <a:latin typeface="Arial" panose="020B0604020202020204" pitchFamily="34" charset="0"/>
                <a:cs typeface="Arial" panose="020B0604020202020204" pitchFamily="34" charset="0"/>
              </a:rPr>
              <a:t>Online quiz 4</a:t>
            </a:r>
            <a:endParaRPr kumimoji="1" lang="zh-CN" altLang="en-US" sz="2400" b="1" dirty="0">
              <a:latin typeface="Arial" panose="020B0604020202020204" pitchFamily="34" charset="0"/>
              <a:cs typeface="Arial" panose="020B0604020202020204" pitchFamily="34" charset="0"/>
            </a:endParaRPr>
          </a:p>
        </p:txBody>
      </p:sp>
      <p:pic>
        <p:nvPicPr>
          <p:cNvPr id="3" name="图片 2" descr="图形用户界面, 文本, 应用程序&#10;&#10;描述已自动生成">
            <a:extLst>
              <a:ext uri="{FF2B5EF4-FFF2-40B4-BE49-F238E27FC236}">
                <a16:creationId xmlns:a16="http://schemas.microsoft.com/office/drawing/2014/main" id="{560AF3B6-4117-D043-8A80-D98ED6C23EA6}"/>
              </a:ext>
            </a:extLst>
          </p:cNvPr>
          <p:cNvPicPr>
            <a:picLocks noChangeAspect="1"/>
          </p:cNvPicPr>
          <p:nvPr/>
        </p:nvPicPr>
        <p:blipFill rotWithShape="1">
          <a:blip r:embed="rId2"/>
          <a:srcRect t="18378" r="73813"/>
          <a:stretch/>
        </p:blipFill>
        <p:spPr>
          <a:xfrm>
            <a:off x="531340" y="1210962"/>
            <a:ext cx="2953265" cy="3939059"/>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D515DCE-F073-DA48-8335-67407520937A}"/>
                  </a:ext>
                </a:extLst>
              </p:cNvPr>
              <p:cNvSpPr txBox="1"/>
              <p:nvPr/>
            </p:nvSpPr>
            <p:spPr>
              <a:xfrm>
                <a:off x="3632886" y="899875"/>
                <a:ext cx="3311611" cy="136620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i="1" smtClean="0">
                              <a:latin typeface="Cambria Math" panose="02040503050406030204" pitchFamily="18" charset="0"/>
                            </a:rPr>
                          </m:ctrlPr>
                        </m:dPr>
                        <m:e>
                          <m:m>
                            <m:mPr>
                              <m:mcs>
                                <m:mc>
                                  <m:mcPr>
                                    <m:count m:val="5"/>
                                    <m:mcJc m:val="center"/>
                                  </m:mcPr>
                                </m:mc>
                              </m:mcs>
                              <m:ctrlPr>
                                <a:rPr kumimoji="1" lang="en-US" altLang="zh-CN" i="1" smtClean="0">
                                  <a:latin typeface="Cambria Math" panose="02040503050406030204" pitchFamily="18" charset="0"/>
                                </a:rPr>
                              </m:ctrlPr>
                            </m:mPr>
                            <m:mr>
                              <m:e>
                                <m:r>
                                  <m:rPr>
                                    <m:brk m:alnAt="7"/>
                                  </m:rPr>
                                  <a:rPr kumimoji="1" lang="en-US" altLang="zh-CN" b="0" i="1" smtClean="0">
                                    <a:latin typeface="Cambria Math" panose="02040503050406030204" pitchFamily="18" charset="0"/>
                                  </a:rPr>
                                  <m:t>0</m:t>
                                </m:r>
                              </m:e>
                              <m:e>
                                <m:r>
                                  <a:rPr kumimoji="1" lang="en-US" altLang="zh-CN" b="0" i="1" smtClean="0">
                                    <a:latin typeface="Cambria Math" panose="02040503050406030204" pitchFamily="18" charset="0"/>
                                  </a:rPr>
                                  <m:t>0</m:t>
                                </m:r>
                              </m:e>
                              <m:e>
                                <m:r>
                                  <a:rPr kumimoji="1" lang="en-US" altLang="zh-CN" b="0" i="1" smtClean="0">
                                    <a:latin typeface="Cambria Math" panose="02040503050406030204" pitchFamily="18" charset="0"/>
                                  </a:rPr>
                                  <m:t>0</m:t>
                                </m:r>
                              </m:e>
                              <m:e>
                                <m:r>
                                  <a:rPr kumimoji="1" lang="en-US" altLang="zh-CN" b="0" i="1" smtClean="0">
                                    <a:latin typeface="Cambria Math" panose="02040503050406030204" pitchFamily="18" charset="0"/>
                                  </a:rPr>
                                  <m:t>1</m:t>
                                </m:r>
                              </m:e>
                              <m:e>
                                <m:r>
                                  <a:rPr kumimoji="1" lang="en-US" altLang="zh-CN" b="0" i="1" smtClean="0">
                                    <a:latin typeface="Cambria Math" panose="02040503050406030204" pitchFamily="18" charset="0"/>
                                  </a:rPr>
                                  <m:t>1</m:t>
                                </m:r>
                              </m:e>
                            </m:mr>
                            <m:mr>
                              <m:e>
                                <m:r>
                                  <a:rPr kumimoji="1" lang="en-US" altLang="zh-CN" b="0" i="1" smtClean="0">
                                    <a:latin typeface="Cambria Math" panose="02040503050406030204" pitchFamily="18" charset="0"/>
                                  </a:rPr>
                                  <m:t>0</m:t>
                                </m:r>
                              </m:e>
                              <m:e>
                                <m:r>
                                  <a:rPr kumimoji="1" lang="en-US" altLang="zh-CN" b="0" i="1" smtClean="0">
                                    <a:latin typeface="Cambria Math" panose="02040503050406030204" pitchFamily="18" charset="0"/>
                                  </a:rPr>
                                  <m:t>0</m:t>
                                </m:r>
                              </m:e>
                              <m:e>
                                <m:r>
                                  <a:rPr kumimoji="1" lang="en-US" altLang="zh-CN" b="0" i="1" smtClean="0">
                                    <a:latin typeface="Cambria Math" panose="02040503050406030204" pitchFamily="18" charset="0"/>
                                  </a:rPr>
                                  <m:t>0</m:t>
                                </m:r>
                              </m:e>
                              <m:e>
                                <m:r>
                                  <a:rPr kumimoji="1" lang="en-US" altLang="zh-CN" b="0" i="1" smtClean="0">
                                    <a:latin typeface="Cambria Math" panose="02040503050406030204" pitchFamily="18" charset="0"/>
                                  </a:rPr>
                                  <m:t>1</m:t>
                                </m:r>
                              </m:e>
                              <m:e>
                                <m:r>
                                  <a:rPr kumimoji="1" lang="en-US" altLang="zh-CN" b="0" i="1" smtClean="0">
                                    <a:latin typeface="Cambria Math" panose="02040503050406030204" pitchFamily="18" charset="0"/>
                                  </a:rPr>
                                  <m:t>1</m:t>
                                </m:r>
                              </m:e>
                            </m:mr>
                            <m:mr>
                              <m:e>
                                <m:r>
                                  <a:rPr kumimoji="1" lang="en-US" altLang="zh-CN" b="0" i="1" smtClean="0">
                                    <a:latin typeface="Cambria Math" panose="02040503050406030204" pitchFamily="18" charset="0"/>
                                  </a:rPr>
                                  <m:t>0</m:t>
                                </m:r>
                              </m:e>
                              <m:e>
                                <m:r>
                                  <a:rPr kumimoji="1" lang="en-US" altLang="zh-CN" b="0" i="1" smtClean="0">
                                    <a:latin typeface="Cambria Math" panose="02040503050406030204" pitchFamily="18" charset="0"/>
                                  </a:rPr>
                                  <m:t>0</m:t>
                                </m:r>
                              </m:e>
                              <m:e>
                                <m:r>
                                  <a:rPr kumimoji="1" lang="en-US" altLang="zh-CN" b="0" i="1" smtClean="0">
                                    <a:latin typeface="Cambria Math" panose="02040503050406030204" pitchFamily="18" charset="0"/>
                                  </a:rPr>
                                  <m:t>0</m:t>
                                </m:r>
                              </m:e>
                              <m:e>
                                <m:r>
                                  <a:rPr kumimoji="1" lang="en-US" altLang="zh-CN" b="0" i="1" smtClean="0">
                                    <a:latin typeface="Cambria Math" panose="02040503050406030204" pitchFamily="18" charset="0"/>
                                  </a:rPr>
                                  <m:t>1</m:t>
                                </m:r>
                              </m:e>
                              <m:e>
                                <m:r>
                                  <a:rPr kumimoji="1" lang="en-US" altLang="zh-CN" b="0" i="1" smtClean="0">
                                    <a:latin typeface="Cambria Math" panose="02040503050406030204" pitchFamily="18" charset="0"/>
                                  </a:rPr>
                                  <m:t>1</m:t>
                                </m:r>
                              </m:e>
                            </m:mr>
                            <m:mr>
                              <m:e>
                                <m:r>
                                  <a:rPr kumimoji="1" lang="en-US" altLang="zh-CN" b="0" i="1" smtClean="0">
                                    <a:latin typeface="Cambria Math" panose="02040503050406030204" pitchFamily="18" charset="0"/>
                                  </a:rPr>
                                  <m:t>1</m:t>
                                </m:r>
                              </m:e>
                              <m:e>
                                <m:r>
                                  <a:rPr kumimoji="1" lang="en-US" altLang="zh-CN" b="0" i="1" smtClean="0">
                                    <a:latin typeface="Cambria Math" panose="02040503050406030204" pitchFamily="18" charset="0"/>
                                  </a:rPr>
                                  <m:t>1</m:t>
                                </m:r>
                              </m:e>
                              <m:e>
                                <m:r>
                                  <a:rPr kumimoji="1" lang="en-US" altLang="zh-CN" b="0" i="1" smtClean="0">
                                    <a:latin typeface="Cambria Math" panose="02040503050406030204" pitchFamily="18" charset="0"/>
                                  </a:rPr>
                                  <m:t>1</m:t>
                                </m:r>
                              </m:e>
                              <m:e>
                                <m:r>
                                  <a:rPr kumimoji="1" lang="en-US" altLang="zh-CN" b="0" i="1" smtClean="0">
                                    <a:latin typeface="Cambria Math" panose="02040503050406030204" pitchFamily="18" charset="0"/>
                                  </a:rPr>
                                  <m:t>0</m:t>
                                </m:r>
                              </m:e>
                              <m:e>
                                <m:r>
                                  <a:rPr kumimoji="1" lang="en-US" altLang="zh-CN" b="0" i="1" smtClean="0">
                                    <a:latin typeface="Cambria Math" panose="02040503050406030204" pitchFamily="18" charset="0"/>
                                  </a:rPr>
                                  <m:t>0</m:t>
                                </m:r>
                              </m:e>
                            </m:mr>
                            <m:mr>
                              <m:e>
                                <m:r>
                                  <a:rPr kumimoji="1" lang="en-US" altLang="zh-CN" b="0" i="1" smtClean="0">
                                    <a:latin typeface="Cambria Math" panose="02040503050406030204" pitchFamily="18" charset="0"/>
                                  </a:rPr>
                                  <m:t>1</m:t>
                                </m:r>
                              </m:e>
                              <m:e>
                                <m:r>
                                  <a:rPr kumimoji="1" lang="en-US" altLang="zh-CN" b="0" i="1" smtClean="0">
                                    <a:latin typeface="Cambria Math" panose="02040503050406030204" pitchFamily="18" charset="0"/>
                                  </a:rPr>
                                  <m:t>1</m:t>
                                </m:r>
                              </m:e>
                              <m:e>
                                <m:r>
                                  <a:rPr kumimoji="1" lang="en-US" altLang="zh-CN" b="0" i="1" smtClean="0">
                                    <a:latin typeface="Cambria Math" panose="02040503050406030204" pitchFamily="18" charset="0"/>
                                  </a:rPr>
                                  <m:t>1</m:t>
                                </m:r>
                              </m:e>
                              <m:e>
                                <m:r>
                                  <a:rPr kumimoji="1" lang="en-US" altLang="zh-CN" b="0" i="1" smtClean="0">
                                    <a:latin typeface="Cambria Math" panose="02040503050406030204" pitchFamily="18" charset="0"/>
                                  </a:rPr>
                                  <m:t>0</m:t>
                                </m:r>
                              </m:e>
                              <m:e>
                                <m:r>
                                  <a:rPr kumimoji="1" lang="en-US" altLang="zh-CN" b="0" i="1" smtClean="0">
                                    <a:latin typeface="Cambria Math" panose="02040503050406030204" pitchFamily="18" charset="0"/>
                                  </a:rPr>
                                  <m:t>0</m:t>
                                </m:r>
                              </m:e>
                            </m:mr>
                          </m:m>
                        </m:e>
                      </m:d>
                    </m:oMath>
                  </m:oMathPara>
                </a14:m>
                <a:endParaRPr kumimoji="1" lang="zh-CN" altLang="en-US" dirty="0"/>
              </a:p>
            </p:txBody>
          </p:sp>
        </mc:Choice>
        <mc:Fallback xmlns="">
          <p:sp>
            <p:nvSpPr>
              <p:cNvPr id="5" name="文本框 4">
                <a:extLst>
                  <a:ext uri="{FF2B5EF4-FFF2-40B4-BE49-F238E27FC236}">
                    <a16:creationId xmlns:a16="http://schemas.microsoft.com/office/drawing/2014/main" id="{1D515DCE-F073-DA48-8335-67407520937A}"/>
                  </a:ext>
                </a:extLst>
              </p:cNvPr>
              <p:cNvSpPr txBox="1">
                <a:spLocks noRot="1" noChangeAspect="1" noMove="1" noResize="1" noEditPoints="1" noAdjustHandles="1" noChangeArrowheads="1" noChangeShapeType="1" noTextEdit="1"/>
              </p:cNvSpPr>
              <p:nvPr/>
            </p:nvSpPr>
            <p:spPr>
              <a:xfrm>
                <a:off x="3632886" y="899875"/>
                <a:ext cx="3311611" cy="1366208"/>
              </a:xfrm>
              <a:prstGeom prst="rect">
                <a:avLst/>
              </a:prstGeom>
              <a:blipFill>
                <a:blip r:embed="rId3"/>
                <a:stretch>
                  <a:fillRect b="-926"/>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BA4C8BD5-D78E-6844-B23A-EFAB381B21D5}"/>
              </a:ext>
            </a:extLst>
          </p:cNvPr>
          <p:cNvSpPr txBox="1"/>
          <p:nvPr/>
        </p:nvSpPr>
        <p:spPr>
          <a:xfrm>
            <a:off x="3880020" y="1409341"/>
            <a:ext cx="803190" cy="369332"/>
          </a:xfrm>
          <a:prstGeom prst="rect">
            <a:avLst/>
          </a:prstGeom>
          <a:noFill/>
        </p:spPr>
        <p:txBody>
          <a:bodyPr wrap="square" rtlCol="0">
            <a:spAutoFit/>
          </a:bodyPr>
          <a:lstStyle/>
          <a:p>
            <a:r>
              <a:rPr kumimoji="1" lang="en-US" altLang="zh-CN" b="1" dirty="0"/>
              <a:t>A</a:t>
            </a:r>
            <a:r>
              <a:rPr kumimoji="1" lang="zh-CN" altLang="en-US" b="1" dirty="0"/>
              <a:t> </a:t>
            </a:r>
            <a:r>
              <a:rPr kumimoji="1" lang="en-US" altLang="zh-CN" b="1" dirty="0"/>
              <a:t>=</a:t>
            </a:r>
            <a:endParaRPr kumimoji="1" lang="zh-CN" altLang="en-US" b="1"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99774A2-79D3-314E-A3A4-C3CE9B89DE9C}"/>
                  </a:ext>
                </a:extLst>
              </p:cNvPr>
              <p:cNvSpPr txBox="1"/>
              <p:nvPr/>
            </p:nvSpPr>
            <p:spPr>
              <a:xfrm>
                <a:off x="6617041" y="864971"/>
                <a:ext cx="1495168" cy="13882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i="1" smtClean="0">
                              <a:latin typeface="Cambria Math" panose="02040503050406030204" pitchFamily="18" charset="0"/>
                            </a:rPr>
                          </m:ctrlPr>
                        </m:dPr>
                        <m:e>
                          <m:m>
                            <m:mPr>
                              <m:mcs>
                                <m:mc>
                                  <m:mcPr>
                                    <m:count m:val="2"/>
                                    <m:mcJc m:val="center"/>
                                  </m:mcPr>
                                </m:mc>
                              </m:mcs>
                              <m:ctrlPr>
                                <a:rPr kumimoji="1" lang="en-US" altLang="zh-CN" i="1" smtClean="0">
                                  <a:latin typeface="Cambria Math" panose="02040503050406030204" pitchFamily="18" charset="0"/>
                                </a:rPr>
                              </m:ctrlPr>
                            </m:mPr>
                            <m:mr>
                              <m:e>
                                <m:r>
                                  <m:rPr>
                                    <m:brk m:alnAt="7"/>
                                  </m:rPr>
                                  <a:rPr kumimoji="1" lang="en-US" altLang="zh-CN" b="0" i="1" smtClean="0">
                                    <a:latin typeface="Cambria Math" panose="02040503050406030204" pitchFamily="18" charset="0"/>
                                  </a:rPr>
                                  <m:t>1</m:t>
                                </m:r>
                              </m:e>
                              <m:e>
                                <m:r>
                                  <a:rPr kumimoji="1" lang="en-US" altLang="zh-CN" b="0" i="1" smtClean="0">
                                    <a:latin typeface="Cambria Math" panose="02040503050406030204" pitchFamily="18" charset="0"/>
                                  </a:rPr>
                                  <m:t>0</m:t>
                                </m:r>
                              </m:e>
                            </m:mr>
                            <m:mr>
                              <m:e>
                                <m:r>
                                  <a:rPr kumimoji="1" lang="en-US" altLang="zh-CN" b="0" i="1" smtClean="0">
                                    <a:latin typeface="Cambria Math" panose="02040503050406030204" pitchFamily="18" charset="0"/>
                                  </a:rPr>
                                  <m:t>1</m:t>
                                </m:r>
                              </m:e>
                              <m:e>
                                <m:r>
                                  <a:rPr kumimoji="1" lang="en-US" altLang="zh-CN" b="0" i="1" smtClean="0">
                                    <a:latin typeface="Cambria Math" panose="02040503050406030204" pitchFamily="18" charset="0"/>
                                  </a:rPr>
                                  <m:t>0</m:t>
                                </m:r>
                              </m:e>
                            </m:mr>
                            <m:mr>
                              <m:e>
                                <m:r>
                                  <a:rPr kumimoji="1" lang="en-US" altLang="zh-CN" b="0" i="1" smtClean="0">
                                    <a:latin typeface="Cambria Math" panose="02040503050406030204" pitchFamily="18" charset="0"/>
                                  </a:rPr>
                                  <m:t>1</m:t>
                                </m:r>
                              </m:e>
                              <m:e>
                                <m:r>
                                  <a:rPr kumimoji="1" lang="en-US" altLang="zh-CN" b="0" i="1" smtClean="0">
                                    <a:latin typeface="Cambria Math" panose="02040503050406030204" pitchFamily="18" charset="0"/>
                                  </a:rPr>
                                  <m:t>0</m:t>
                                </m:r>
                              </m:e>
                            </m:mr>
                            <m:mr>
                              <m:e>
                                <m:r>
                                  <a:rPr kumimoji="1" lang="en-US" altLang="zh-CN" b="0" i="1" smtClean="0">
                                    <a:latin typeface="Cambria Math" panose="02040503050406030204" pitchFamily="18" charset="0"/>
                                  </a:rPr>
                                  <m:t>0</m:t>
                                </m:r>
                              </m:e>
                              <m:e>
                                <m:r>
                                  <a:rPr kumimoji="1" lang="en-US" altLang="zh-CN" b="0" i="1" smtClean="0">
                                    <a:latin typeface="Cambria Math" panose="02040503050406030204" pitchFamily="18" charset="0"/>
                                  </a:rPr>
                                  <m:t>1</m:t>
                                </m:r>
                              </m:e>
                            </m:mr>
                            <m:mr>
                              <m:e>
                                <m:r>
                                  <a:rPr kumimoji="1" lang="en-US" altLang="zh-CN" b="0" i="1" smtClean="0">
                                    <a:latin typeface="Cambria Math" panose="02040503050406030204" pitchFamily="18" charset="0"/>
                                  </a:rPr>
                                  <m:t>0</m:t>
                                </m:r>
                              </m:e>
                              <m:e>
                                <m:r>
                                  <a:rPr kumimoji="1" lang="en-US" altLang="zh-CN" b="0" i="1" smtClean="0">
                                    <a:latin typeface="Cambria Math" panose="02040503050406030204" pitchFamily="18" charset="0"/>
                                  </a:rPr>
                                  <m:t>1</m:t>
                                </m:r>
                              </m:e>
                            </m:mr>
                          </m:m>
                        </m:e>
                      </m:d>
                    </m:oMath>
                  </m:oMathPara>
                </a14:m>
                <a:endParaRPr kumimoji="1" lang="zh-CN" altLang="en-US" dirty="0"/>
              </a:p>
            </p:txBody>
          </p:sp>
        </mc:Choice>
        <mc:Fallback xmlns="">
          <p:sp>
            <p:nvSpPr>
              <p:cNvPr id="8" name="文本框 7">
                <a:extLst>
                  <a:ext uri="{FF2B5EF4-FFF2-40B4-BE49-F238E27FC236}">
                    <a16:creationId xmlns:a16="http://schemas.microsoft.com/office/drawing/2014/main" id="{C99774A2-79D3-314E-A3A4-C3CE9B89DE9C}"/>
                  </a:ext>
                </a:extLst>
              </p:cNvPr>
              <p:cNvSpPr txBox="1">
                <a:spLocks noRot="1" noChangeAspect="1" noMove="1" noResize="1" noEditPoints="1" noAdjustHandles="1" noChangeArrowheads="1" noChangeShapeType="1" noTextEdit="1"/>
              </p:cNvSpPr>
              <p:nvPr/>
            </p:nvSpPr>
            <p:spPr>
              <a:xfrm>
                <a:off x="6617041" y="864971"/>
                <a:ext cx="1495168" cy="138826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81C4FF66-1EA7-2041-B735-79357CB8874F}"/>
                  </a:ext>
                </a:extLst>
              </p:cNvPr>
              <p:cNvSpPr txBox="1"/>
              <p:nvPr/>
            </p:nvSpPr>
            <p:spPr>
              <a:xfrm>
                <a:off x="6314301" y="1374438"/>
                <a:ext cx="914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zh-CN" altLang="en-US" b="1" i="1" smtClean="0">
                          <a:latin typeface="Cambria Math" panose="02040503050406030204" pitchFamily="18" charset="0"/>
                        </a:rPr>
                        <m:t>∆ </m:t>
                      </m:r>
                      <m:r>
                        <a:rPr kumimoji="1" lang="en-US" altLang="zh-CN" b="1" i="1" smtClean="0">
                          <a:latin typeface="Cambria Math" panose="02040503050406030204" pitchFamily="18" charset="0"/>
                        </a:rPr>
                        <m:t>=</m:t>
                      </m:r>
                    </m:oMath>
                  </m:oMathPara>
                </a14:m>
                <a:endParaRPr kumimoji="1" lang="zh-CN" altLang="en-US" b="1" dirty="0"/>
              </a:p>
            </p:txBody>
          </p:sp>
        </mc:Choice>
        <mc:Fallback xmlns="">
          <p:sp>
            <p:nvSpPr>
              <p:cNvPr id="10" name="文本框 9">
                <a:extLst>
                  <a:ext uri="{FF2B5EF4-FFF2-40B4-BE49-F238E27FC236}">
                    <a16:creationId xmlns:a16="http://schemas.microsoft.com/office/drawing/2014/main" id="{81C4FF66-1EA7-2041-B735-79357CB8874F}"/>
                  </a:ext>
                </a:extLst>
              </p:cNvPr>
              <p:cNvSpPr txBox="1">
                <a:spLocks noRot="1" noChangeAspect="1" noMove="1" noResize="1" noEditPoints="1" noAdjustHandles="1" noChangeArrowheads="1" noChangeShapeType="1" noTextEdit="1"/>
              </p:cNvSpPr>
              <p:nvPr/>
            </p:nvSpPr>
            <p:spPr>
              <a:xfrm>
                <a:off x="6314301" y="1374438"/>
                <a:ext cx="914400" cy="369332"/>
              </a:xfrm>
              <a:prstGeom prst="rect">
                <a:avLst/>
              </a:prstGeom>
              <a:blipFill>
                <a:blip r:embed="rId5"/>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85F2728-4AF3-D24E-93BB-5CD2FE5E79EA}"/>
                  </a:ext>
                </a:extLst>
              </p:cNvPr>
              <p:cNvSpPr txBox="1"/>
              <p:nvPr/>
            </p:nvSpPr>
            <p:spPr>
              <a:xfrm>
                <a:off x="8190056" y="864971"/>
                <a:ext cx="883508" cy="136620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i="1" smtClean="0">
                              <a:latin typeface="Cambria Math" panose="02040503050406030204" pitchFamily="18" charset="0"/>
                            </a:rPr>
                          </m:ctrlPr>
                        </m:dPr>
                        <m:e>
                          <m:m>
                            <m:mPr>
                              <m:mcs>
                                <m:mc>
                                  <m:mcPr>
                                    <m:count m:val="1"/>
                                    <m:mcJc m:val="center"/>
                                  </m:mcPr>
                                </m:mc>
                              </m:mcs>
                              <m:ctrlPr>
                                <a:rPr kumimoji="1" lang="en-US" altLang="zh-CN" i="1" smtClean="0">
                                  <a:latin typeface="Cambria Math" panose="02040503050406030204" pitchFamily="18" charset="0"/>
                                </a:rPr>
                              </m:ctrlPr>
                            </m:mPr>
                            <m:mr>
                              <m:e>
                                <m:r>
                                  <m:rPr>
                                    <m:brk m:alnAt="7"/>
                                  </m:rPr>
                                  <a:rPr kumimoji="1" lang="en-US" altLang="zh-CN" b="0" i="1" smtClean="0">
                                    <a:latin typeface="Cambria Math" panose="02040503050406030204" pitchFamily="18" charset="0"/>
                                  </a:rPr>
                                  <m:t>2</m:t>
                                </m:r>
                              </m:e>
                            </m:mr>
                            <m:mr>
                              <m:e>
                                <m:r>
                                  <a:rPr kumimoji="1" lang="en-US" altLang="zh-CN" b="0" i="1" smtClean="0">
                                    <a:latin typeface="Cambria Math" panose="02040503050406030204" pitchFamily="18" charset="0"/>
                                  </a:rPr>
                                  <m:t>2</m:t>
                                </m:r>
                              </m:e>
                            </m:mr>
                            <m:mr>
                              <m:e>
                                <m:r>
                                  <a:rPr kumimoji="1" lang="en-US" altLang="zh-CN" b="0" i="1" smtClean="0">
                                    <a:latin typeface="Cambria Math" panose="02040503050406030204" pitchFamily="18" charset="0"/>
                                  </a:rPr>
                                  <m:t>2</m:t>
                                </m:r>
                              </m:e>
                            </m:mr>
                            <m:mr>
                              <m:e>
                                <m:r>
                                  <a:rPr kumimoji="1" lang="en-US" altLang="zh-CN" b="0" i="1" smtClean="0">
                                    <a:latin typeface="Cambria Math" panose="02040503050406030204" pitchFamily="18" charset="0"/>
                                  </a:rPr>
                                  <m:t>3</m:t>
                                </m:r>
                              </m:e>
                            </m:mr>
                            <m:mr>
                              <m:e>
                                <m:r>
                                  <a:rPr kumimoji="1" lang="en-US" altLang="zh-CN" b="0" i="1" smtClean="0">
                                    <a:latin typeface="Cambria Math" panose="02040503050406030204" pitchFamily="18" charset="0"/>
                                  </a:rPr>
                                  <m:t>3</m:t>
                                </m:r>
                              </m:e>
                            </m:mr>
                          </m:m>
                        </m:e>
                      </m:d>
                    </m:oMath>
                  </m:oMathPara>
                </a14:m>
                <a:endParaRPr kumimoji="1" lang="zh-CN" altLang="en-US" dirty="0"/>
              </a:p>
            </p:txBody>
          </p:sp>
        </mc:Choice>
        <mc:Fallback xmlns="">
          <p:sp>
            <p:nvSpPr>
              <p:cNvPr id="11" name="文本框 10">
                <a:extLst>
                  <a:ext uri="{FF2B5EF4-FFF2-40B4-BE49-F238E27FC236}">
                    <a16:creationId xmlns:a16="http://schemas.microsoft.com/office/drawing/2014/main" id="{485F2728-4AF3-D24E-93BB-5CD2FE5E79EA}"/>
                  </a:ext>
                </a:extLst>
              </p:cNvPr>
              <p:cNvSpPr txBox="1">
                <a:spLocks noRot="1" noChangeAspect="1" noMove="1" noResize="1" noEditPoints="1" noAdjustHandles="1" noChangeArrowheads="1" noChangeShapeType="1" noTextEdit="1"/>
              </p:cNvSpPr>
              <p:nvPr/>
            </p:nvSpPr>
            <p:spPr>
              <a:xfrm>
                <a:off x="8190056" y="864971"/>
                <a:ext cx="883508" cy="1366208"/>
              </a:xfrm>
              <a:prstGeom prst="rect">
                <a:avLst/>
              </a:prstGeom>
              <a:blipFill>
                <a:blip r:embed="rId6"/>
                <a:stretch>
                  <a:fillRect b="-1852"/>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41A236C1-DAE6-2041-8DC2-BBBBC0CF9C72}"/>
              </a:ext>
            </a:extLst>
          </p:cNvPr>
          <p:cNvSpPr txBox="1"/>
          <p:nvPr/>
        </p:nvSpPr>
        <p:spPr>
          <a:xfrm>
            <a:off x="7905852" y="1363409"/>
            <a:ext cx="889687" cy="369332"/>
          </a:xfrm>
          <a:prstGeom prst="rect">
            <a:avLst/>
          </a:prstGeom>
          <a:noFill/>
        </p:spPr>
        <p:txBody>
          <a:bodyPr wrap="square" rtlCol="0">
            <a:spAutoFit/>
          </a:bodyPr>
          <a:lstStyle/>
          <a:p>
            <a:r>
              <a:rPr kumimoji="1" lang="en-US" altLang="zh-CN" b="1" dirty="0"/>
              <a:t>d =</a:t>
            </a:r>
            <a:endParaRPr kumimoji="1" lang="zh-CN" altLang="en-US" b="1" dirty="0"/>
          </a:p>
        </p:txBody>
      </p:sp>
      <p:sp>
        <p:nvSpPr>
          <p:cNvPr id="13" name="文本框 12">
            <a:extLst>
              <a:ext uri="{FF2B5EF4-FFF2-40B4-BE49-F238E27FC236}">
                <a16:creationId xmlns:a16="http://schemas.microsoft.com/office/drawing/2014/main" id="{051D02E7-46B7-7341-A63B-5C5DE3C18F46}"/>
              </a:ext>
            </a:extLst>
          </p:cNvPr>
          <p:cNvSpPr txBox="1"/>
          <p:nvPr/>
        </p:nvSpPr>
        <p:spPr>
          <a:xfrm>
            <a:off x="9181069" y="1363409"/>
            <a:ext cx="889686" cy="369332"/>
          </a:xfrm>
          <a:prstGeom prst="rect">
            <a:avLst/>
          </a:prstGeom>
          <a:noFill/>
        </p:spPr>
        <p:txBody>
          <a:bodyPr wrap="square" rtlCol="0">
            <a:spAutoFit/>
          </a:bodyPr>
          <a:lstStyle/>
          <a:p>
            <a:r>
              <a:rPr kumimoji="1" lang="en-US" altLang="zh-CN" b="1" dirty="0"/>
              <a:t>m = 6</a:t>
            </a:r>
            <a:endParaRPr kumimoji="1" lang="zh-CN" altLang="en-US" b="1" dirty="0"/>
          </a:p>
        </p:txBody>
      </p:sp>
      <p:pic>
        <p:nvPicPr>
          <p:cNvPr id="15" name="图片 14" descr="文本&#10;&#10;低可信度描述已自动生成">
            <a:extLst>
              <a:ext uri="{FF2B5EF4-FFF2-40B4-BE49-F238E27FC236}">
                <a16:creationId xmlns:a16="http://schemas.microsoft.com/office/drawing/2014/main" id="{1F2D99D7-3BB2-5C47-9D76-E9A83B55A2F3}"/>
              </a:ext>
            </a:extLst>
          </p:cNvPr>
          <p:cNvPicPr>
            <a:picLocks noChangeAspect="1"/>
          </p:cNvPicPr>
          <p:nvPr/>
        </p:nvPicPr>
        <p:blipFill>
          <a:blip r:embed="rId7"/>
          <a:stretch>
            <a:fillRect/>
          </a:stretch>
        </p:blipFill>
        <p:spPr>
          <a:xfrm>
            <a:off x="3931506" y="3244334"/>
            <a:ext cx="2215992" cy="369332"/>
          </a:xfrm>
          <a:prstGeom prst="rect">
            <a:avLst/>
          </a:prstGeom>
        </p:spPr>
      </p:pic>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A4625600-5551-F54D-8A63-98CDFB8D5972}"/>
                  </a:ext>
                </a:extLst>
              </p:cNvPr>
              <p:cNvSpPr txBox="1"/>
              <p:nvPr/>
            </p:nvSpPr>
            <p:spPr>
              <a:xfrm>
                <a:off x="6385970" y="2751674"/>
                <a:ext cx="3225113" cy="15057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i="1" smtClean="0">
                              <a:latin typeface="Cambria Math" panose="02040503050406030204" pitchFamily="18" charset="0"/>
                            </a:rPr>
                          </m:ctrlPr>
                        </m:dPr>
                        <m:e>
                          <m:m>
                            <m:mPr>
                              <m:mcs>
                                <m:mc>
                                  <m:mcPr>
                                    <m:count m:val="5"/>
                                    <m:mcJc m:val="center"/>
                                  </m:mcPr>
                                </m:mc>
                              </m:mcs>
                              <m:ctrlPr>
                                <a:rPr kumimoji="1" lang="en-US" altLang="zh-CN" i="1" smtClean="0">
                                  <a:latin typeface="Cambria Math" panose="02040503050406030204" pitchFamily="18" charset="0"/>
                                </a:rPr>
                              </m:ctrlPr>
                            </m:mPr>
                            <m:mr>
                              <m:e>
                                <m:r>
                                  <m:rPr>
                                    <m:brk m:alnAt="7"/>
                                  </m:rP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1/3</m:t>
                                </m:r>
                              </m:e>
                              <m:e>
                                <m:r>
                                  <m:rPr>
                                    <m:brk m:alnAt="7"/>
                                  </m:rP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1/3</m:t>
                                </m:r>
                              </m:e>
                              <m:e>
                                <m:r>
                                  <m:rPr>
                                    <m:brk m:alnAt="7"/>
                                  </m:rP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1/3</m:t>
                                </m:r>
                              </m:e>
                              <m:e>
                                <m:r>
                                  <a:rPr kumimoji="1" lang="en-US" altLang="zh-CN" b="0" i="1" smtClean="0">
                                    <a:latin typeface="Cambria Math" panose="02040503050406030204" pitchFamily="18" charset="0"/>
                                  </a:rPr>
                                  <m:t>1/2</m:t>
                                </m:r>
                              </m:e>
                              <m:e>
                                <m:r>
                                  <a:rPr kumimoji="1" lang="en-US" altLang="zh-CN" b="0" i="1" smtClean="0">
                                    <a:latin typeface="Cambria Math" panose="02040503050406030204" pitchFamily="18" charset="0"/>
                                  </a:rPr>
                                  <m:t>1/2</m:t>
                                </m:r>
                              </m:e>
                            </m:mr>
                            <m:mr>
                              <m:e>
                                <m:r>
                                  <m:rPr>
                                    <m:brk m:alnAt="7"/>
                                  </m:rP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1/3</m:t>
                                </m:r>
                              </m:e>
                              <m:e>
                                <m:r>
                                  <m:rPr>
                                    <m:brk m:alnAt="7"/>
                                  </m:rP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1/3</m:t>
                                </m:r>
                              </m:e>
                              <m:e>
                                <m:r>
                                  <m:rPr>
                                    <m:brk m:alnAt="7"/>
                                  </m:rP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1/3</m:t>
                                </m:r>
                              </m:e>
                              <m:e>
                                <m:r>
                                  <a:rPr kumimoji="1" lang="en-US" altLang="zh-CN" b="0" i="1" smtClean="0">
                                    <a:latin typeface="Cambria Math" panose="02040503050406030204" pitchFamily="18" charset="0"/>
                                  </a:rPr>
                                  <m:t>1/2</m:t>
                                </m:r>
                              </m:e>
                              <m:e>
                                <m:r>
                                  <a:rPr kumimoji="1" lang="en-US" altLang="zh-CN" b="0" i="1" smtClean="0">
                                    <a:latin typeface="Cambria Math" panose="02040503050406030204" pitchFamily="18" charset="0"/>
                                  </a:rPr>
                                  <m:t>1/2</m:t>
                                </m:r>
                              </m:e>
                            </m:mr>
                            <m:mr>
                              <m:e>
                                <m:r>
                                  <m:rPr>
                                    <m:brk m:alnAt="7"/>
                                  </m:rP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1/3</m:t>
                                </m:r>
                              </m:e>
                              <m:e>
                                <m:r>
                                  <m:rPr>
                                    <m:brk m:alnAt="7"/>
                                  </m:rP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1/3</m:t>
                                </m:r>
                              </m:e>
                              <m:e>
                                <m:r>
                                  <m:rPr>
                                    <m:brk m:alnAt="7"/>
                                  </m:rP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1/3</m:t>
                                </m:r>
                              </m:e>
                              <m:e>
                                <m:r>
                                  <a:rPr kumimoji="1" lang="en-US" altLang="zh-CN" b="0" i="1" smtClean="0">
                                    <a:latin typeface="Cambria Math" panose="02040503050406030204" pitchFamily="18" charset="0"/>
                                  </a:rPr>
                                  <m:t>1/2</m:t>
                                </m:r>
                              </m:e>
                              <m:e>
                                <m:r>
                                  <a:rPr kumimoji="1" lang="en-US" altLang="zh-CN" b="0" i="1" smtClean="0">
                                    <a:latin typeface="Cambria Math" panose="02040503050406030204" pitchFamily="18" charset="0"/>
                                  </a:rPr>
                                  <m:t>1/2</m:t>
                                </m:r>
                              </m:e>
                            </m:mr>
                            <m:mr>
                              <m:e>
                                <m:r>
                                  <a:rPr kumimoji="1" lang="en-US" altLang="zh-CN" b="0" i="1" smtClean="0">
                                    <a:latin typeface="Cambria Math" panose="02040503050406030204" pitchFamily="18" charset="0"/>
                                  </a:rPr>
                                  <m:t>1/2</m:t>
                                </m:r>
                              </m:e>
                              <m:e>
                                <m:r>
                                  <a:rPr kumimoji="1" lang="en-US" altLang="zh-CN" b="0" i="1" smtClean="0">
                                    <a:latin typeface="Cambria Math" panose="02040503050406030204" pitchFamily="18" charset="0"/>
                                  </a:rPr>
                                  <m:t>1/2</m:t>
                                </m:r>
                              </m:e>
                              <m:e>
                                <m:r>
                                  <a:rPr kumimoji="1" lang="en-US" altLang="zh-CN" b="0" i="1" smtClean="0">
                                    <a:latin typeface="Cambria Math" panose="02040503050406030204" pitchFamily="18" charset="0"/>
                                  </a:rPr>
                                  <m:t>1/2</m:t>
                                </m:r>
                              </m:e>
                              <m:e>
                                <m:r>
                                  <a:rPr kumimoji="1" lang="en-US" altLang="zh-CN" b="0" i="1" smtClean="0">
                                    <a:latin typeface="Cambria Math" panose="02040503050406030204" pitchFamily="18" charset="0"/>
                                  </a:rPr>
                                  <m:t>−3/4</m:t>
                                </m:r>
                              </m:e>
                              <m:e>
                                <m:r>
                                  <a:rPr kumimoji="1" lang="en-US" altLang="zh-CN" b="0" i="1" smtClean="0">
                                    <a:latin typeface="Cambria Math" panose="02040503050406030204" pitchFamily="18" charset="0"/>
                                  </a:rPr>
                                  <m:t>−3/4</m:t>
                                </m:r>
                              </m:e>
                            </m:mr>
                            <m:mr>
                              <m:e>
                                <m:r>
                                  <a:rPr kumimoji="1" lang="en-US" altLang="zh-CN" b="0" i="1" smtClean="0">
                                    <a:latin typeface="Cambria Math" panose="02040503050406030204" pitchFamily="18" charset="0"/>
                                  </a:rPr>
                                  <m:t>1/2</m:t>
                                </m:r>
                              </m:e>
                              <m:e>
                                <m:r>
                                  <a:rPr kumimoji="1" lang="en-US" altLang="zh-CN" b="0" i="1" smtClean="0">
                                    <a:latin typeface="Cambria Math" panose="02040503050406030204" pitchFamily="18" charset="0"/>
                                  </a:rPr>
                                  <m:t>1/2</m:t>
                                </m:r>
                              </m:e>
                              <m:e>
                                <m:r>
                                  <a:rPr kumimoji="1" lang="en-US" altLang="zh-CN" b="0" i="1" smtClean="0">
                                    <a:latin typeface="Cambria Math" panose="02040503050406030204" pitchFamily="18" charset="0"/>
                                  </a:rPr>
                                  <m:t>1/2</m:t>
                                </m:r>
                              </m:e>
                              <m:e>
                                <m:r>
                                  <a:rPr kumimoji="1" lang="en-US" altLang="zh-CN" b="0" i="1" smtClean="0">
                                    <a:latin typeface="Cambria Math" panose="02040503050406030204" pitchFamily="18" charset="0"/>
                                  </a:rPr>
                                  <m:t>−3/4</m:t>
                                </m:r>
                              </m:e>
                              <m:e>
                                <m:r>
                                  <a:rPr kumimoji="1" lang="en-US" altLang="zh-CN" b="0" i="1" smtClean="0">
                                    <a:latin typeface="Cambria Math" panose="02040503050406030204" pitchFamily="18" charset="0"/>
                                  </a:rPr>
                                  <m:t>−3/4</m:t>
                                </m:r>
                              </m:e>
                            </m:mr>
                          </m:m>
                        </m:e>
                      </m:d>
                    </m:oMath>
                  </m:oMathPara>
                </a14:m>
                <a:endParaRPr kumimoji="1" lang="zh-CN" altLang="en-US" dirty="0"/>
              </a:p>
            </p:txBody>
          </p:sp>
        </mc:Choice>
        <mc:Fallback xmlns="">
          <p:sp>
            <p:nvSpPr>
              <p:cNvPr id="17" name="文本框 16">
                <a:extLst>
                  <a:ext uri="{FF2B5EF4-FFF2-40B4-BE49-F238E27FC236}">
                    <a16:creationId xmlns:a16="http://schemas.microsoft.com/office/drawing/2014/main" id="{A4625600-5551-F54D-8A63-98CDFB8D5972}"/>
                  </a:ext>
                </a:extLst>
              </p:cNvPr>
              <p:cNvSpPr txBox="1">
                <a:spLocks noRot="1" noChangeAspect="1" noMove="1" noResize="1" noEditPoints="1" noAdjustHandles="1" noChangeArrowheads="1" noChangeShapeType="1" noTextEdit="1"/>
              </p:cNvSpPr>
              <p:nvPr/>
            </p:nvSpPr>
            <p:spPr>
              <a:xfrm>
                <a:off x="6385970" y="2751674"/>
                <a:ext cx="3225113" cy="1505797"/>
              </a:xfrm>
              <a:prstGeom prst="rect">
                <a:avLst/>
              </a:prstGeom>
              <a:blipFill>
                <a:blip r:embed="rId8"/>
                <a:stretch>
                  <a:fillRect r="-19685"/>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A7E2CD21-9148-B84D-9B65-2C7D01461C05}"/>
              </a:ext>
            </a:extLst>
          </p:cNvPr>
          <p:cNvSpPr txBox="1"/>
          <p:nvPr/>
        </p:nvSpPr>
        <p:spPr>
          <a:xfrm>
            <a:off x="6053780" y="3275911"/>
            <a:ext cx="521041" cy="369332"/>
          </a:xfrm>
          <a:prstGeom prst="rect">
            <a:avLst/>
          </a:prstGeom>
          <a:noFill/>
        </p:spPr>
        <p:txBody>
          <a:bodyPr wrap="square" rtlCol="0">
            <a:spAutoFit/>
          </a:bodyPr>
          <a:lstStyle/>
          <a:p>
            <a:r>
              <a:rPr kumimoji="1" lang="en-US" altLang="zh-CN" b="1" dirty="0"/>
              <a:t>=</a:t>
            </a:r>
            <a:endParaRPr kumimoji="1" lang="zh-CN" altLang="en-US" b="1" dirty="0"/>
          </a:p>
        </p:txBody>
      </p:sp>
      <p:pic>
        <p:nvPicPr>
          <p:cNvPr id="20" name="图片 19" descr="徽标&#10;&#10;中度可信度描述已自动生成">
            <a:extLst>
              <a:ext uri="{FF2B5EF4-FFF2-40B4-BE49-F238E27FC236}">
                <a16:creationId xmlns:a16="http://schemas.microsoft.com/office/drawing/2014/main" id="{82F3D613-F218-E949-A227-B63B80409741}"/>
              </a:ext>
            </a:extLst>
          </p:cNvPr>
          <p:cNvPicPr>
            <a:picLocks noChangeAspect="1"/>
          </p:cNvPicPr>
          <p:nvPr/>
        </p:nvPicPr>
        <p:blipFill rotWithShape="1">
          <a:blip r:embed="rId9"/>
          <a:srcRect t="13452"/>
          <a:stretch/>
        </p:blipFill>
        <p:spPr>
          <a:xfrm>
            <a:off x="4088501" y="4658507"/>
            <a:ext cx="2400380" cy="790152"/>
          </a:xfrm>
          <a:prstGeom prst="rect">
            <a:avLst/>
          </a:prstGeom>
        </p:spPr>
      </p:pic>
      <p:sp>
        <p:nvSpPr>
          <p:cNvPr id="21" name="文本框 20">
            <a:extLst>
              <a:ext uri="{FF2B5EF4-FFF2-40B4-BE49-F238E27FC236}">
                <a16:creationId xmlns:a16="http://schemas.microsoft.com/office/drawing/2014/main" id="{984AD19F-D39D-B643-9CD8-AB32049E5738}"/>
              </a:ext>
            </a:extLst>
          </p:cNvPr>
          <p:cNvSpPr txBox="1"/>
          <p:nvPr/>
        </p:nvSpPr>
        <p:spPr>
          <a:xfrm>
            <a:off x="3700849" y="4868917"/>
            <a:ext cx="580766" cy="369332"/>
          </a:xfrm>
          <a:prstGeom prst="rect">
            <a:avLst/>
          </a:prstGeom>
          <a:noFill/>
        </p:spPr>
        <p:txBody>
          <a:bodyPr wrap="square" rtlCol="0">
            <a:spAutoFit/>
          </a:bodyPr>
          <a:lstStyle/>
          <a:p>
            <a:r>
              <a:rPr kumimoji="1" lang="en-US" altLang="zh-CN" b="1" dirty="0"/>
              <a:t>Q</a:t>
            </a:r>
            <a:endParaRPr kumimoji="1" lang="zh-CN" altLang="en-US" b="1" dirty="0"/>
          </a:p>
        </p:txBody>
      </p:sp>
      <p:sp>
        <p:nvSpPr>
          <p:cNvPr id="22" name="文本框 21">
            <a:extLst>
              <a:ext uri="{FF2B5EF4-FFF2-40B4-BE49-F238E27FC236}">
                <a16:creationId xmlns:a16="http://schemas.microsoft.com/office/drawing/2014/main" id="{02B99E26-0927-E841-833A-DDAFDB0BA00C}"/>
              </a:ext>
            </a:extLst>
          </p:cNvPr>
          <p:cNvSpPr txBox="1"/>
          <p:nvPr/>
        </p:nvSpPr>
        <p:spPr>
          <a:xfrm>
            <a:off x="6301941" y="4866797"/>
            <a:ext cx="926760" cy="369332"/>
          </a:xfrm>
          <a:prstGeom prst="rect">
            <a:avLst/>
          </a:prstGeom>
          <a:noFill/>
        </p:spPr>
        <p:txBody>
          <a:bodyPr wrap="square" rtlCol="0">
            <a:spAutoFit/>
          </a:bodyPr>
          <a:lstStyle/>
          <a:p>
            <a:r>
              <a:rPr kumimoji="1" lang="en-US" altLang="zh-CN" b="1" dirty="0"/>
              <a:t>= -1/2</a:t>
            </a:r>
            <a:endParaRPr kumimoji="1" lang="zh-CN" altLang="en-US" b="1" dirty="0"/>
          </a:p>
        </p:txBody>
      </p:sp>
    </p:spTree>
    <p:extLst>
      <p:ext uri="{BB962C8B-B14F-4D97-AF65-F5344CB8AC3E}">
        <p14:creationId xmlns:p14="http://schemas.microsoft.com/office/powerpoint/2010/main" val="1465107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示&#10;&#10;描述已自动生成">
            <a:extLst>
              <a:ext uri="{FF2B5EF4-FFF2-40B4-BE49-F238E27FC236}">
                <a16:creationId xmlns:a16="http://schemas.microsoft.com/office/drawing/2014/main" id="{CCF5DBBF-CBBD-6A4F-BDB0-E8F89BC9FA0C}"/>
              </a:ext>
            </a:extLst>
          </p:cNvPr>
          <p:cNvPicPr>
            <a:picLocks noChangeAspect="1"/>
          </p:cNvPicPr>
          <p:nvPr/>
        </p:nvPicPr>
        <p:blipFill>
          <a:blip r:embed="rId2"/>
          <a:stretch>
            <a:fillRect/>
          </a:stretch>
        </p:blipFill>
        <p:spPr>
          <a:xfrm>
            <a:off x="678367" y="289929"/>
            <a:ext cx="9410308" cy="5981580"/>
          </a:xfrm>
          <a:prstGeom prst="rect">
            <a:avLst/>
          </a:prstGeom>
        </p:spPr>
      </p:pic>
      <p:pic>
        <p:nvPicPr>
          <p:cNvPr id="5" name="图片 4" descr="图片包含 日历&#10;&#10;描述已自动生成">
            <a:extLst>
              <a:ext uri="{FF2B5EF4-FFF2-40B4-BE49-F238E27FC236}">
                <a16:creationId xmlns:a16="http://schemas.microsoft.com/office/drawing/2014/main" id="{D1AA7D15-4C68-584C-B4FF-C6971E7D4177}"/>
              </a:ext>
            </a:extLst>
          </p:cNvPr>
          <p:cNvPicPr>
            <a:picLocks noChangeAspect="1"/>
          </p:cNvPicPr>
          <p:nvPr/>
        </p:nvPicPr>
        <p:blipFill>
          <a:blip r:embed="rId3"/>
          <a:stretch>
            <a:fillRect/>
          </a:stretch>
        </p:blipFill>
        <p:spPr>
          <a:xfrm>
            <a:off x="3096724" y="3429000"/>
            <a:ext cx="6382519" cy="2990790"/>
          </a:xfrm>
          <a:prstGeom prst="rect">
            <a:avLst/>
          </a:prstGeom>
        </p:spPr>
      </p:pic>
    </p:spTree>
    <p:extLst>
      <p:ext uri="{BB962C8B-B14F-4D97-AF65-F5344CB8AC3E}">
        <p14:creationId xmlns:p14="http://schemas.microsoft.com/office/powerpoint/2010/main" val="2304822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1B9725FC-D2B0-524F-A1E6-10041C0B884D}"/>
              </a:ext>
            </a:extLst>
          </p:cNvPr>
          <p:cNvSpPr txBox="1"/>
          <p:nvPr/>
        </p:nvSpPr>
        <p:spPr>
          <a:xfrm>
            <a:off x="785270" y="438210"/>
            <a:ext cx="7543800" cy="461665"/>
          </a:xfrm>
          <a:prstGeom prst="rect">
            <a:avLst/>
          </a:prstGeom>
          <a:noFill/>
        </p:spPr>
        <p:txBody>
          <a:bodyPr wrap="square" rtlCol="0">
            <a:spAutoFit/>
          </a:bodyPr>
          <a:lstStyle/>
          <a:p>
            <a:r>
              <a:rPr kumimoji="1" lang="en-US" altLang="zh-CN" sz="2400" b="1" dirty="0">
                <a:latin typeface="Arial" panose="020B0604020202020204" pitchFamily="34" charset="0"/>
                <a:cs typeface="Arial" panose="020B0604020202020204" pitchFamily="34" charset="0"/>
              </a:rPr>
              <a:t>Online quiz 4</a:t>
            </a:r>
            <a:endParaRPr kumimoji="1" lang="zh-CN" altLang="en-US" sz="2400" b="1" dirty="0">
              <a:latin typeface="Arial" panose="020B0604020202020204" pitchFamily="34" charset="0"/>
              <a:cs typeface="Arial" panose="020B0604020202020204" pitchFamily="34" charset="0"/>
            </a:endParaRPr>
          </a:p>
        </p:txBody>
      </p:sp>
      <p:pic>
        <p:nvPicPr>
          <p:cNvPr id="3" name="图片 2" descr="文本&#10;&#10;低可信度描述已自动生成">
            <a:extLst>
              <a:ext uri="{FF2B5EF4-FFF2-40B4-BE49-F238E27FC236}">
                <a16:creationId xmlns:a16="http://schemas.microsoft.com/office/drawing/2014/main" id="{1A017511-C73D-0243-B373-DD93FBE0CD1F}"/>
              </a:ext>
            </a:extLst>
          </p:cNvPr>
          <p:cNvPicPr>
            <a:picLocks noChangeAspect="1"/>
          </p:cNvPicPr>
          <p:nvPr/>
        </p:nvPicPr>
        <p:blipFill>
          <a:blip r:embed="rId2"/>
          <a:stretch>
            <a:fillRect/>
          </a:stretch>
        </p:blipFill>
        <p:spPr>
          <a:xfrm>
            <a:off x="383057" y="899875"/>
            <a:ext cx="10395465" cy="5978508"/>
          </a:xfrm>
          <a:prstGeom prst="rect">
            <a:avLst/>
          </a:prstGeom>
        </p:spPr>
      </p:pic>
      <p:pic>
        <p:nvPicPr>
          <p:cNvPr id="8" name="图片 7" descr="表格&#10;&#10;描述已自动生成">
            <a:extLst>
              <a:ext uri="{FF2B5EF4-FFF2-40B4-BE49-F238E27FC236}">
                <a16:creationId xmlns:a16="http://schemas.microsoft.com/office/drawing/2014/main" id="{F396512F-CC9B-6646-90BF-3ACBEFD20718}"/>
              </a:ext>
            </a:extLst>
          </p:cNvPr>
          <p:cNvPicPr>
            <a:picLocks noChangeAspect="1"/>
          </p:cNvPicPr>
          <p:nvPr/>
        </p:nvPicPr>
        <p:blipFill rotWithShape="1">
          <a:blip r:embed="rId3"/>
          <a:srcRect r="58133"/>
          <a:stretch/>
        </p:blipFill>
        <p:spPr>
          <a:xfrm>
            <a:off x="4194776" y="2692400"/>
            <a:ext cx="3392273" cy="4165600"/>
          </a:xfrm>
          <a:prstGeom prst="rect">
            <a:avLst/>
          </a:prstGeom>
        </p:spPr>
      </p:pic>
      <p:pic>
        <p:nvPicPr>
          <p:cNvPr id="10" name="图片 9">
            <a:extLst>
              <a:ext uri="{FF2B5EF4-FFF2-40B4-BE49-F238E27FC236}">
                <a16:creationId xmlns:a16="http://schemas.microsoft.com/office/drawing/2014/main" id="{7CE73699-35B4-9941-8243-F2AC4B1A002B}"/>
              </a:ext>
            </a:extLst>
          </p:cNvPr>
          <p:cNvPicPr>
            <a:picLocks noChangeAspect="1"/>
          </p:cNvPicPr>
          <p:nvPr/>
        </p:nvPicPr>
        <p:blipFill>
          <a:blip r:embed="rId4"/>
          <a:stretch>
            <a:fillRect/>
          </a:stretch>
        </p:blipFill>
        <p:spPr>
          <a:xfrm>
            <a:off x="7890817" y="3429000"/>
            <a:ext cx="2887705" cy="2621006"/>
          </a:xfrm>
          <a:prstGeom prst="rect">
            <a:avLst/>
          </a:prstGeom>
        </p:spPr>
      </p:pic>
    </p:spTree>
    <p:extLst>
      <p:ext uri="{BB962C8B-B14F-4D97-AF65-F5344CB8AC3E}">
        <p14:creationId xmlns:p14="http://schemas.microsoft.com/office/powerpoint/2010/main" val="2702017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文本&#10;&#10;描述已自动生成">
            <a:extLst>
              <a:ext uri="{FF2B5EF4-FFF2-40B4-BE49-F238E27FC236}">
                <a16:creationId xmlns:a16="http://schemas.microsoft.com/office/drawing/2014/main" id="{D7AB7361-44A1-0A48-9A72-06742639C33C}"/>
              </a:ext>
            </a:extLst>
          </p:cNvPr>
          <p:cNvPicPr>
            <a:picLocks noChangeAspect="1"/>
          </p:cNvPicPr>
          <p:nvPr/>
        </p:nvPicPr>
        <p:blipFill>
          <a:blip r:embed="rId2"/>
          <a:stretch>
            <a:fillRect/>
          </a:stretch>
        </p:blipFill>
        <p:spPr>
          <a:xfrm>
            <a:off x="411674" y="0"/>
            <a:ext cx="10281256" cy="6858000"/>
          </a:xfrm>
          <a:prstGeom prst="rect">
            <a:avLst/>
          </a:prstGeom>
        </p:spPr>
      </p:pic>
      <p:pic>
        <p:nvPicPr>
          <p:cNvPr id="8" name="图片 7" descr="文本, 信件&#10;&#10;描述已自动生成">
            <a:extLst>
              <a:ext uri="{FF2B5EF4-FFF2-40B4-BE49-F238E27FC236}">
                <a16:creationId xmlns:a16="http://schemas.microsoft.com/office/drawing/2014/main" id="{B4872AE2-CDC1-2A44-8A66-2C0BCC60D700}"/>
              </a:ext>
            </a:extLst>
          </p:cNvPr>
          <p:cNvPicPr>
            <a:picLocks noChangeAspect="1"/>
          </p:cNvPicPr>
          <p:nvPr/>
        </p:nvPicPr>
        <p:blipFill>
          <a:blip r:embed="rId3"/>
          <a:stretch>
            <a:fillRect/>
          </a:stretch>
        </p:blipFill>
        <p:spPr>
          <a:xfrm>
            <a:off x="5787081" y="2517041"/>
            <a:ext cx="5276336" cy="911959"/>
          </a:xfrm>
          <a:prstGeom prst="rect">
            <a:avLst/>
          </a:prstGeom>
        </p:spPr>
      </p:pic>
      <p:sp>
        <p:nvSpPr>
          <p:cNvPr id="9" name="文本框 8">
            <a:extLst>
              <a:ext uri="{FF2B5EF4-FFF2-40B4-BE49-F238E27FC236}">
                <a16:creationId xmlns:a16="http://schemas.microsoft.com/office/drawing/2014/main" id="{DB7EE1BF-98F8-704B-8B05-75BD97724C72}"/>
              </a:ext>
            </a:extLst>
          </p:cNvPr>
          <p:cNvSpPr txBox="1"/>
          <p:nvPr/>
        </p:nvSpPr>
        <p:spPr>
          <a:xfrm>
            <a:off x="5787081" y="4114800"/>
            <a:ext cx="4580238" cy="1200329"/>
          </a:xfrm>
          <a:prstGeom prst="rect">
            <a:avLst/>
          </a:prstGeom>
          <a:noFill/>
        </p:spPr>
        <p:txBody>
          <a:bodyPr wrap="square" rtlCol="0">
            <a:spAutoFit/>
          </a:bodyPr>
          <a:lstStyle/>
          <a:p>
            <a:r>
              <a:rPr kumimoji="1" lang="en-US" altLang="zh-CN" dirty="0"/>
              <a:t>(18 + 21 + 21 + 20)/2*2 = 20</a:t>
            </a:r>
          </a:p>
          <a:p>
            <a:r>
              <a:rPr kumimoji="1" lang="en-US" altLang="zh-CN" dirty="0"/>
              <a:t>(1/(2*2)) * (2*A</a:t>
            </a:r>
            <a:r>
              <a:rPr kumimoji="1" lang="en-US" altLang="zh-CN" baseline="-25000" dirty="0"/>
              <a:t>ac</a:t>
            </a:r>
            <a:r>
              <a:rPr kumimoji="1" lang="en-US" altLang="zh-CN" dirty="0"/>
              <a:t>x</a:t>
            </a:r>
            <a:r>
              <a:rPr kumimoji="1" lang="en-US" altLang="zh-CN" baseline="-25000" dirty="0"/>
              <a:t>a</a:t>
            </a:r>
            <a:r>
              <a:rPr kumimoji="1" lang="en-US" altLang="zh-CN" dirty="0"/>
              <a:t>x</a:t>
            </a:r>
            <a:r>
              <a:rPr kumimoji="1" lang="en-US" altLang="zh-CN" baseline="-25000" dirty="0"/>
              <a:t>c</a:t>
            </a:r>
            <a:r>
              <a:rPr kumimoji="1" lang="en-US" altLang="zh-CN" dirty="0"/>
              <a:t>+A</a:t>
            </a:r>
            <a:r>
              <a:rPr kumimoji="1" lang="en-US" altLang="zh-CN" baseline="-25000" dirty="0"/>
              <a:t>cb</a:t>
            </a:r>
            <a:r>
              <a:rPr kumimoji="1" lang="en-US" altLang="zh-CN" dirty="0"/>
              <a:t>x</a:t>
            </a:r>
            <a:r>
              <a:rPr kumimoji="1" lang="en-US" altLang="zh-CN" baseline="-25000" dirty="0"/>
              <a:t>c</a:t>
            </a:r>
            <a:r>
              <a:rPr kumimoji="1" lang="en-US" altLang="zh-CN" dirty="0"/>
              <a:t>x</a:t>
            </a:r>
            <a:r>
              <a:rPr kumimoji="1" lang="en-US" altLang="zh-CN" baseline="-25000" dirty="0"/>
              <a:t>b</a:t>
            </a:r>
            <a:r>
              <a:rPr kumimoji="1" lang="en-US" altLang="zh-CN" dirty="0"/>
              <a:t>) = 399</a:t>
            </a:r>
          </a:p>
          <a:p>
            <a:endParaRPr kumimoji="1" lang="en-US" altLang="zh-CN" dirty="0"/>
          </a:p>
          <a:p>
            <a:r>
              <a:rPr kumimoji="1" lang="en-US" altLang="zh-CN" dirty="0"/>
              <a:t>399 – 20 * 20 = -1</a:t>
            </a:r>
            <a:endParaRPr kumimoji="1" lang="zh-CN" altLang="en-US" dirty="0"/>
          </a:p>
        </p:txBody>
      </p:sp>
      <p:cxnSp>
        <p:nvCxnSpPr>
          <p:cNvPr id="11" name="直线箭头连接符 10">
            <a:extLst>
              <a:ext uri="{FF2B5EF4-FFF2-40B4-BE49-F238E27FC236}">
                <a16:creationId xmlns:a16="http://schemas.microsoft.com/office/drawing/2014/main" id="{3195F31C-7578-2C48-B1D8-51947F52901A}"/>
              </a:ext>
            </a:extLst>
          </p:cNvPr>
          <p:cNvCxnSpPr>
            <a:cxnSpLocks/>
          </p:cNvCxnSpPr>
          <p:nvPr/>
        </p:nvCxnSpPr>
        <p:spPr>
          <a:xfrm>
            <a:off x="6573795" y="2898879"/>
            <a:ext cx="716691" cy="1191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5B9C10DD-887C-424F-A626-50D27AB691F2}"/>
              </a:ext>
            </a:extLst>
          </p:cNvPr>
          <p:cNvCxnSpPr/>
          <p:nvPr/>
        </p:nvCxnSpPr>
        <p:spPr>
          <a:xfrm>
            <a:off x="6190735" y="3429000"/>
            <a:ext cx="605481" cy="1008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4034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形用户界面, 文本, 信件&#10;&#10;描述已自动生成">
            <a:extLst>
              <a:ext uri="{FF2B5EF4-FFF2-40B4-BE49-F238E27FC236}">
                <a16:creationId xmlns:a16="http://schemas.microsoft.com/office/drawing/2014/main" id="{85E975B6-07C4-0C4F-9099-CB311CA74B51}"/>
              </a:ext>
            </a:extLst>
          </p:cNvPr>
          <p:cNvPicPr>
            <a:picLocks noChangeAspect="1"/>
          </p:cNvPicPr>
          <p:nvPr/>
        </p:nvPicPr>
        <p:blipFill>
          <a:blip r:embed="rId2"/>
          <a:stretch>
            <a:fillRect/>
          </a:stretch>
        </p:blipFill>
        <p:spPr>
          <a:xfrm>
            <a:off x="711129" y="421503"/>
            <a:ext cx="10248900" cy="3098800"/>
          </a:xfrm>
          <a:prstGeom prst="rect">
            <a:avLst/>
          </a:prstGeom>
        </p:spPr>
      </p:pic>
      <p:pic>
        <p:nvPicPr>
          <p:cNvPr id="5" name="图片 4" descr="图示&#10;&#10;中度可信度描述已自动生成">
            <a:extLst>
              <a:ext uri="{FF2B5EF4-FFF2-40B4-BE49-F238E27FC236}">
                <a16:creationId xmlns:a16="http://schemas.microsoft.com/office/drawing/2014/main" id="{989A534A-06C7-CF4C-9CD3-C5B321BF025B}"/>
              </a:ext>
            </a:extLst>
          </p:cNvPr>
          <p:cNvPicPr>
            <a:picLocks noChangeAspect="1"/>
          </p:cNvPicPr>
          <p:nvPr/>
        </p:nvPicPr>
        <p:blipFill>
          <a:blip r:embed="rId3"/>
          <a:stretch>
            <a:fillRect/>
          </a:stretch>
        </p:blipFill>
        <p:spPr>
          <a:xfrm>
            <a:off x="3000132" y="3328320"/>
            <a:ext cx="6237157" cy="2788275"/>
          </a:xfrm>
          <a:prstGeom prst="rect">
            <a:avLst/>
          </a:prstGeom>
        </p:spPr>
      </p:pic>
    </p:spTree>
    <p:extLst>
      <p:ext uri="{BB962C8B-B14F-4D97-AF65-F5344CB8AC3E}">
        <p14:creationId xmlns:p14="http://schemas.microsoft.com/office/powerpoint/2010/main" val="653841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文本, 信件&#10;&#10;描述已自动生成">
            <a:extLst>
              <a:ext uri="{FF2B5EF4-FFF2-40B4-BE49-F238E27FC236}">
                <a16:creationId xmlns:a16="http://schemas.microsoft.com/office/drawing/2014/main" id="{96583CEE-810C-7148-905D-C709599716A0}"/>
              </a:ext>
            </a:extLst>
          </p:cNvPr>
          <p:cNvPicPr>
            <a:picLocks noChangeAspect="1"/>
          </p:cNvPicPr>
          <p:nvPr/>
        </p:nvPicPr>
        <p:blipFill>
          <a:blip r:embed="rId2"/>
          <a:stretch>
            <a:fillRect/>
          </a:stretch>
        </p:blipFill>
        <p:spPr>
          <a:xfrm>
            <a:off x="635000" y="623844"/>
            <a:ext cx="10922000" cy="3213100"/>
          </a:xfrm>
          <a:prstGeom prst="rect">
            <a:avLst/>
          </a:prstGeom>
        </p:spPr>
      </p:pic>
    </p:spTree>
    <p:extLst>
      <p:ext uri="{BB962C8B-B14F-4D97-AF65-F5344CB8AC3E}">
        <p14:creationId xmlns:p14="http://schemas.microsoft.com/office/powerpoint/2010/main" val="518463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形用户界面, 文本, 应用程序&#10;&#10;描述已自动生成">
            <a:extLst>
              <a:ext uri="{FF2B5EF4-FFF2-40B4-BE49-F238E27FC236}">
                <a16:creationId xmlns:a16="http://schemas.microsoft.com/office/drawing/2014/main" id="{57ED7620-E400-1745-9B36-D0F668573755}"/>
              </a:ext>
            </a:extLst>
          </p:cNvPr>
          <p:cNvPicPr>
            <a:picLocks noChangeAspect="1"/>
          </p:cNvPicPr>
          <p:nvPr/>
        </p:nvPicPr>
        <p:blipFill>
          <a:blip r:embed="rId2"/>
          <a:stretch>
            <a:fillRect/>
          </a:stretch>
        </p:blipFill>
        <p:spPr>
          <a:xfrm>
            <a:off x="473847" y="695754"/>
            <a:ext cx="11417300" cy="2921000"/>
          </a:xfrm>
          <a:prstGeom prst="rect">
            <a:avLst/>
          </a:prstGeom>
        </p:spPr>
      </p:pic>
      <p:pic>
        <p:nvPicPr>
          <p:cNvPr id="5" name="图片 4" descr="文本&#10;&#10;中度可信度描述已自动生成">
            <a:extLst>
              <a:ext uri="{FF2B5EF4-FFF2-40B4-BE49-F238E27FC236}">
                <a16:creationId xmlns:a16="http://schemas.microsoft.com/office/drawing/2014/main" id="{6E416A4C-A14E-DE4F-B79E-D1D4D4D85FAE}"/>
              </a:ext>
            </a:extLst>
          </p:cNvPr>
          <p:cNvPicPr>
            <a:picLocks noChangeAspect="1"/>
          </p:cNvPicPr>
          <p:nvPr/>
        </p:nvPicPr>
        <p:blipFill>
          <a:blip r:embed="rId3"/>
          <a:stretch>
            <a:fillRect/>
          </a:stretch>
        </p:blipFill>
        <p:spPr>
          <a:xfrm>
            <a:off x="2313459" y="4364338"/>
            <a:ext cx="5588000" cy="1193800"/>
          </a:xfrm>
          <a:prstGeom prst="rect">
            <a:avLst/>
          </a:prstGeom>
        </p:spPr>
      </p:pic>
    </p:spTree>
    <p:extLst>
      <p:ext uri="{BB962C8B-B14F-4D97-AF65-F5344CB8AC3E}">
        <p14:creationId xmlns:p14="http://schemas.microsoft.com/office/powerpoint/2010/main" val="41400150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示&#10;&#10;描述已自动生成">
            <a:extLst>
              <a:ext uri="{FF2B5EF4-FFF2-40B4-BE49-F238E27FC236}">
                <a16:creationId xmlns:a16="http://schemas.microsoft.com/office/drawing/2014/main" id="{C053603E-4758-E449-8719-1349E3BDC65B}"/>
              </a:ext>
            </a:extLst>
          </p:cNvPr>
          <p:cNvPicPr>
            <a:picLocks noChangeAspect="1"/>
          </p:cNvPicPr>
          <p:nvPr/>
        </p:nvPicPr>
        <p:blipFill>
          <a:blip r:embed="rId2"/>
          <a:stretch>
            <a:fillRect/>
          </a:stretch>
        </p:blipFill>
        <p:spPr>
          <a:xfrm>
            <a:off x="203200" y="177800"/>
            <a:ext cx="11785600" cy="6502400"/>
          </a:xfrm>
          <a:prstGeom prst="rect">
            <a:avLst/>
          </a:prstGeom>
        </p:spPr>
      </p:pic>
      <p:sp>
        <p:nvSpPr>
          <p:cNvPr id="2" name="TextBox 1">
            <a:extLst>
              <a:ext uri="{FF2B5EF4-FFF2-40B4-BE49-F238E27FC236}">
                <a16:creationId xmlns:a16="http://schemas.microsoft.com/office/drawing/2014/main" id="{1DF08D91-5396-F345-B981-BC579F560D29}"/>
              </a:ext>
            </a:extLst>
          </p:cNvPr>
          <p:cNvSpPr txBox="1"/>
          <p:nvPr/>
        </p:nvSpPr>
        <p:spPr>
          <a:xfrm>
            <a:off x="5681134" y="4402666"/>
            <a:ext cx="5977466" cy="2031325"/>
          </a:xfrm>
          <a:prstGeom prst="rect">
            <a:avLst/>
          </a:prstGeom>
          <a:noFill/>
        </p:spPr>
        <p:txBody>
          <a:bodyPr wrap="square" rtlCol="0">
            <a:spAutoFit/>
          </a:bodyPr>
          <a:lstStyle/>
          <a:p>
            <a:r>
              <a:rPr lang="en-US" dirty="0"/>
              <a:t>Suggestions from Xiangguo</a:t>
            </a:r>
          </a:p>
          <a:p>
            <a:r>
              <a:rPr lang="en-US" dirty="0"/>
              <a:t>S1:Which of</a:t>
            </a:r>
            <a:r>
              <a:rPr lang="zh-CN" altLang="en-US" dirty="0"/>
              <a:t> </a:t>
            </a:r>
            <a:r>
              <a:rPr lang="en-US" altLang="zh-CN" dirty="0"/>
              <a:t>(the following) nodes are/is activated after time 1:   (v3,v2)</a:t>
            </a:r>
          </a:p>
          <a:p>
            <a:endParaRPr lang="en-US" altLang="zh-CN" dirty="0"/>
          </a:p>
          <a:p>
            <a:r>
              <a:rPr lang="en-US" altLang="zh-CN" dirty="0"/>
              <a:t>S2: you can continue the process until the model stops, and draw the </a:t>
            </a:r>
            <a:r>
              <a:rPr lang="en-US" altLang="zh-CN" dirty="0" err="1"/>
              <a:t>sanpshots</a:t>
            </a:r>
            <a:r>
              <a:rPr lang="en-US" altLang="zh-CN" dirty="0"/>
              <a:t> in each step.</a:t>
            </a:r>
          </a:p>
          <a:p>
            <a:endParaRPr lang="en-US" altLang="zh-CN" dirty="0"/>
          </a:p>
        </p:txBody>
      </p:sp>
    </p:spTree>
    <p:extLst>
      <p:ext uri="{BB962C8B-B14F-4D97-AF65-F5344CB8AC3E}">
        <p14:creationId xmlns:p14="http://schemas.microsoft.com/office/powerpoint/2010/main" val="2770983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Threshold Model (LTM)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81200" y="1066800"/>
                <a:ext cx="8686800" cy="4800600"/>
              </a:xfrm>
            </p:spPr>
            <p:txBody>
              <a:bodyPr>
                <a:normAutofit fontScale="92500" lnSpcReduction="20000"/>
              </a:bodyPr>
              <a:lstStyle/>
              <a:p>
                <a:pPr marL="0" indent="4763">
                  <a:buNone/>
                </a:pPr>
                <a:r>
                  <a:rPr lang="en-US" dirty="0">
                    <a:latin typeface="Calibri" panose="020F0502020204030204" pitchFamily="34" charset="0"/>
                    <a:cs typeface="Calibri" panose="020F0502020204030204" pitchFamily="34" charset="0"/>
                  </a:rPr>
                  <a:t>Assume that for any given node </a:t>
                </a:r>
                <a14:m>
                  <m:oMath xmlns:m="http://schemas.openxmlformats.org/officeDocument/2006/math">
                    <m:sSub>
                      <m:sSubPr>
                        <m:ctrlPr>
                          <a:rPr lang="en-AU" i="1">
                            <a:latin typeface="Cambria Math" panose="02040503050406030204" pitchFamily="18" charset="0"/>
                            <a:cs typeface="Calibri" panose="020F0502020204030204" pitchFamily="34" charset="0"/>
                          </a:rPr>
                        </m:ctrlPr>
                      </m:sSubPr>
                      <m:e>
                        <m:r>
                          <a:rPr lang="en-AU" i="1">
                            <a:latin typeface="Cambria Math" panose="02040503050406030204" pitchFamily="18" charset="0"/>
                            <a:cs typeface="Calibri" panose="020F0502020204030204" pitchFamily="34" charset="0"/>
                          </a:rPr>
                          <m:t>𝑣</m:t>
                        </m:r>
                      </m:e>
                      <m:sub>
                        <m:r>
                          <a:rPr lang="en-AU" i="1">
                            <a:latin typeface="Cambria Math" panose="02040503050406030204" pitchFamily="18" charset="0"/>
                            <a:cs typeface="Calibri" panose="020F0502020204030204" pitchFamily="34" charset="0"/>
                          </a:rPr>
                          <m:t>𝑖</m:t>
                        </m:r>
                      </m:sub>
                    </m:sSub>
                  </m:oMath>
                </a14:m>
                <a:r>
                  <a:rPr lang="en-US" dirty="0">
                    <a:latin typeface="Calibri" panose="020F0502020204030204" pitchFamily="34" charset="0"/>
                    <a:cs typeface="Calibri" panose="020F0502020204030204" pitchFamily="34" charset="0"/>
                  </a:rPr>
                  <a:t> , the sum of incoming influence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𝑖</m:t>
                        </m:r>
                      </m:sub>
                    </m:sSub>
                  </m:oMath>
                </a14:m>
                <a:r>
                  <a:rPr lang="en-US" dirty="0">
                    <a:latin typeface="Calibri" panose="020F0502020204030204" pitchFamily="34" charset="0"/>
                    <a:cs typeface="Calibri" panose="020F0502020204030204" pitchFamily="34" charset="0"/>
                  </a:rPr>
                  <a:t>) from its incoming neighbors is  </a:t>
                </a:r>
              </a:p>
              <a:p>
                <a:pPr marL="0" indent="4763">
                  <a:buNone/>
                </a:pPr>
                <a:endParaRPr lang="en-US" dirty="0"/>
              </a:p>
              <a:p>
                <a:endParaRPr lang="en-US" dirty="0"/>
              </a:p>
              <a:p>
                <a:r>
                  <a:rPr lang="en-US" dirty="0">
                    <a:latin typeface="Calibri" panose="020F0502020204030204" pitchFamily="34" charset="0"/>
                    <a:cs typeface="Calibri" panose="020F0502020204030204" pitchFamily="34" charset="0"/>
                  </a:rPr>
                  <a:t>Each node </a:t>
                </a:r>
                <a14:m>
                  <m:oMath xmlns:m="http://schemas.openxmlformats.org/officeDocument/2006/math">
                    <m:r>
                      <a:rPr lang="en-US" i="1" dirty="0">
                        <a:latin typeface="Cambria Math" panose="02040503050406030204" pitchFamily="18" charset="0"/>
                      </a:rPr>
                      <m:t>𝑖</m:t>
                    </m:r>
                  </m:oMath>
                </a14:m>
                <a:r>
                  <a:rPr lang="en-US" i="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chooses a threshold </a:t>
                </a:r>
                <a14:m>
                  <m:oMath xmlns:m="http://schemas.openxmlformats.org/officeDocument/2006/math">
                    <m:r>
                      <m:rPr>
                        <m:sty m:val="p"/>
                      </m:rPr>
                      <a:rPr lang="el-GR" dirty="0">
                        <a:latin typeface="Cambria Math" panose="02040503050406030204" pitchFamily="18" charset="0"/>
                      </a:rPr>
                      <m:t>ϴ</m:t>
                    </m:r>
                    <m:r>
                      <a:rPr lang="en-US" i="1" baseline="-25000" dirty="0" err="1">
                        <a:latin typeface="Cambria Math" panose="02040503050406030204" pitchFamily="18" charset="0"/>
                      </a:rPr>
                      <m:t>𝑖</m:t>
                    </m:r>
                  </m:oMath>
                </a14:m>
                <a:r>
                  <a:rPr lang="en-US" dirty="0">
                    <a:latin typeface="Calibri" panose="020F0502020204030204" pitchFamily="34" charset="0"/>
                    <a:cs typeface="Calibri" panose="020F0502020204030204" pitchFamily="34" charset="0"/>
                  </a:rPr>
                  <a:t> randomly from a uniform distribution in an interval between 0 and 1</a:t>
                </a:r>
              </a:p>
              <a:p>
                <a:endParaRPr lang="en-US" dirty="0"/>
              </a:p>
              <a:p>
                <a:r>
                  <a:rPr lang="en-US" dirty="0">
                    <a:latin typeface="Calibri" panose="020F0502020204030204" pitchFamily="34" charset="0"/>
                    <a:cs typeface="Calibri" panose="020F0502020204030204" pitchFamily="34" charset="0"/>
                  </a:rPr>
                  <a:t>At time </a:t>
                </a:r>
                <a14:m>
                  <m:oMath xmlns:m="http://schemas.openxmlformats.org/officeDocument/2006/math">
                    <m:r>
                      <a:rPr lang="en-US" i="1" dirty="0">
                        <a:latin typeface="Cambria Math" panose="02040503050406030204" pitchFamily="18" charset="0"/>
                      </a:rPr>
                      <m:t>𝑡</m:t>
                    </m:r>
                  </m:oMath>
                </a14:m>
                <a:r>
                  <a:rPr lang="en-US" dirty="0">
                    <a:latin typeface="Calibri" panose="020F0502020204030204" pitchFamily="34" charset="0"/>
                    <a:cs typeface="Calibri" panose="020F0502020204030204" pitchFamily="34" charset="0"/>
                  </a:rPr>
                  <a:t>, all nodes that were active in the previous steps </a:t>
                </a:r>
                <a14:m>
                  <m:oMath xmlns:m="http://schemas.openxmlformats.org/officeDocument/2006/math">
                    <m:r>
                      <a:rPr lang="en-US" i="1" dirty="0">
                        <a:latin typeface="Cambria Math" panose="02040503050406030204" pitchFamily="18" charset="0"/>
                      </a:rPr>
                      <m:t>[0..</m:t>
                    </m:r>
                    <m:r>
                      <a:rPr lang="en-US" i="1" dirty="0">
                        <a:latin typeface="Cambria Math" panose="02040503050406030204" pitchFamily="18" charset="0"/>
                      </a:rPr>
                      <m:t>𝑡</m:t>
                    </m:r>
                    <m:r>
                      <a:rPr lang="en-US" i="1" dirty="0">
                        <a:latin typeface="Cambria Math" panose="02040503050406030204" pitchFamily="18" charset="0"/>
                      </a:rPr>
                      <m:t>−1]</m:t>
                    </m:r>
                  </m:oMath>
                </a14:m>
                <a:r>
                  <a:rPr lang="en-US" dirty="0">
                    <a:latin typeface="Calibri" panose="020F0502020204030204" pitchFamily="34" charset="0"/>
                    <a:cs typeface="Calibri" panose="020F0502020204030204" pitchFamily="34" charset="0"/>
                  </a:rPr>
                  <a:t> remain active. Only nodes already activated before time </a:t>
                </a:r>
                <a14:m>
                  <m:oMath xmlns:m="http://schemas.openxmlformats.org/officeDocument/2006/math">
                    <m:r>
                      <a:rPr lang="en-US" i="1" dirty="0">
                        <a:latin typeface="Cambria Math" panose="02040503050406030204" pitchFamily="18" charset="0"/>
                      </a:rPr>
                      <m:t>𝑡</m:t>
                    </m:r>
                  </m:oMath>
                </a14:m>
                <a:r>
                  <a:rPr lang="en-US" dirty="0">
                    <a:latin typeface="Calibri" panose="020F0502020204030204" pitchFamily="34" charset="0"/>
                    <a:cs typeface="Calibri" panose="020F0502020204030204" pitchFamily="34" charset="0"/>
                  </a:rPr>
                  <a:t> (i.e., </a:t>
                </a:r>
                <a14:m>
                  <m:oMath xmlns:m="http://schemas.openxmlformats.org/officeDocument/2006/math">
                    <m:sSub>
                      <m:sSubPr>
                        <m:ctrlPr>
                          <a:rPr lang="en-AU" i="1" dirty="0">
                            <a:latin typeface="Cambria Math" panose="02040503050406030204" pitchFamily="18" charset="0"/>
                            <a:cs typeface="Calibri" panose="020F0502020204030204" pitchFamily="34" charset="0"/>
                          </a:rPr>
                        </m:ctrlPr>
                      </m:sSubPr>
                      <m:e>
                        <m:r>
                          <a:rPr lang="en-AU" i="1" dirty="0">
                            <a:latin typeface="Cambria Math" panose="02040503050406030204" pitchFamily="18" charset="0"/>
                            <a:cs typeface="Calibri" panose="020F0502020204030204" pitchFamily="34" charset="0"/>
                          </a:rPr>
                          <m:t>𝐴</m:t>
                        </m:r>
                      </m:e>
                      <m:sub>
                        <m:r>
                          <a:rPr lang="en-AU" i="1" dirty="0">
                            <a:latin typeface="Cambria Math" panose="02040503050406030204" pitchFamily="18" charset="0"/>
                            <a:cs typeface="Calibri" panose="020F0502020204030204" pitchFamily="34" charset="0"/>
                          </a:rPr>
                          <m:t>𝑡</m:t>
                        </m:r>
                        <m:r>
                          <a:rPr lang="en-AU" i="1" dirty="0">
                            <a:latin typeface="Cambria Math" panose="02040503050406030204" pitchFamily="18" charset="0"/>
                            <a:cs typeface="Calibri" panose="020F0502020204030204" pitchFamily="34" charset="0"/>
                          </a:rPr>
                          <m:t>−1</m:t>
                        </m:r>
                      </m:sub>
                    </m:sSub>
                  </m:oMath>
                </a14:m>
                <a:r>
                  <a:rPr lang="en-US" dirty="0">
                    <a:latin typeface="Calibri" panose="020F0502020204030204" pitchFamily="34" charset="0"/>
                    <a:cs typeface="Calibri" panose="020F0502020204030204" pitchFamily="34" charset="0"/>
                  </a:rPr>
                  <a:t>) can activate others at time </a:t>
                </a:r>
                <a14:m>
                  <m:oMath xmlns:m="http://schemas.openxmlformats.org/officeDocument/2006/math">
                    <m:r>
                      <a:rPr lang="en-US" i="1" dirty="0">
                        <a:solidFill>
                          <a:prstClr val="black"/>
                        </a:solidFill>
                        <a:latin typeface="Cambria Math" panose="02040503050406030204" pitchFamily="18" charset="0"/>
                      </a:rPr>
                      <m:t>𝑡</m:t>
                    </m:r>
                  </m:oMath>
                </a14:m>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Nodes satisfying the following condition will be activated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81200" y="1066800"/>
                <a:ext cx="8686800" cy="4800600"/>
              </a:xfrm>
              <a:blipFill>
                <a:blip r:embed="rId5"/>
                <a:stretch>
                  <a:fillRect l="-1316" t="-3439" r="-1754"/>
                </a:stretch>
              </a:blipFill>
            </p:spPr>
            <p:txBody>
              <a:bodyPr/>
              <a:lstStyle/>
              <a:p>
                <a:r>
                  <a:rPr lang="en-US">
                    <a:noFill/>
                  </a:rPr>
                  <a:t> </a:t>
                </a:r>
              </a:p>
            </p:txBody>
          </p:sp>
        </mc:Fallback>
      </mc:AlternateContent>
      <p:pic>
        <p:nvPicPr>
          <p:cNvPr id="4" name="Picture 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038600" y="5715000"/>
            <a:ext cx="4615434" cy="477774"/>
          </a:xfrm>
          <a:prstGeom prst="rect">
            <a:avLst/>
          </a:prstGeom>
        </p:spPr>
      </p:pic>
      <p:pic>
        <p:nvPicPr>
          <p:cNvPr id="6" name="Picture 5"/>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495800" y="1905000"/>
            <a:ext cx="3225546" cy="477774"/>
          </a:xfrm>
          <a:prstGeom prst="rect">
            <a:avLst/>
          </a:prstGeom>
        </p:spPr>
      </p:pic>
    </p:spTree>
    <p:extLst>
      <p:ext uri="{BB962C8B-B14F-4D97-AF65-F5344CB8AC3E}">
        <p14:creationId xmlns:p14="http://schemas.microsoft.com/office/powerpoint/2010/main" val="2512975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3581400" y="3781004"/>
            <a:ext cx="5029200" cy="1826741"/>
          </a:xfrm>
          <a:prstGeom prst="roundRect">
            <a:avLst/>
          </a:prstGeom>
          <a:solidFill>
            <a:schemeClr val="bg1"/>
          </a:solidFill>
        </p:spPr>
        <p:txBody>
          <a:bodyPr>
            <a:normAutofit/>
          </a:bodyPr>
          <a:lstStyle/>
          <a:p>
            <a:r>
              <a:rPr lang="en-US" sz="2000" dirty="0">
                <a:solidFill>
                  <a:schemeClr val="tx1"/>
                </a:solidFill>
                <a:latin typeface="Chalkboard" panose="03050602040202020205" pitchFamily="66" charset="77"/>
                <a:cs typeface="Times New Roman" panose="02020603050405020304" pitchFamily="18" charset="0"/>
              </a:rPr>
              <a:t>Xiangguo Sun</a:t>
            </a:r>
          </a:p>
          <a:p>
            <a:r>
              <a:rPr lang="en-US" sz="2000" dirty="0">
                <a:solidFill>
                  <a:schemeClr val="tx1"/>
                </a:solidFill>
                <a:latin typeface="Chalkboard" panose="03050602040202020205" pitchFamily="66" charset="77"/>
                <a:cs typeface="Times New Roman" panose="02020603050405020304" pitchFamily="18" charset="0"/>
              </a:rPr>
              <a:t>School of ITEE</a:t>
            </a:r>
          </a:p>
          <a:p>
            <a:r>
              <a:rPr lang="en-US" sz="1800" dirty="0">
                <a:solidFill>
                  <a:schemeClr val="tx1"/>
                </a:solidFill>
                <a:latin typeface="Chalkboard" panose="03050602040202020205" pitchFamily="66" charset="77"/>
                <a:cs typeface="Times New Roman" panose="02020603050405020304" pitchFamily="18" charset="0"/>
              </a:rPr>
              <a:t>The University of Queensland</a:t>
            </a:r>
          </a:p>
        </p:txBody>
      </p:sp>
      <p:sp>
        <p:nvSpPr>
          <p:cNvPr id="6" name="Text Placeholder 5">
            <a:extLst>
              <a:ext uri="{FF2B5EF4-FFF2-40B4-BE49-F238E27FC236}">
                <a16:creationId xmlns:a16="http://schemas.microsoft.com/office/drawing/2014/main" id="{B1157C76-4F09-6945-9441-148F1093D5B1}"/>
              </a:ext>
            </a:extLst>
          </p:cNvPr>
          <p:cNvSpPr>
            <a:spLocks noGrp="1"/>
          </p:cNvSpPr>
          <p:nvPr>
            <p:ph type="body" sz="quarter" idx="11"/>
          </p:nvPr>
        </p:nvSpPr>
        <p:spPr>
          <a:xfrm>
            <a:off x="2135792" y="2514600"/>
            <a:ext cx="7920416" cy="914400"/>
          </a:xfrm>
        </p:spPr>
        <p:txBody>
          <a:bodyPr>
            <a:normAutofit lnSpcReduction="10000"/>
          </a:bodyPr>
          <a:lstStyle/>
          <a:p>
            <a:r>
              <a:rPr lang="en-US" dirty="0">
                <a:solidFill>
                  <a:schemeClr val="tx1"/>
                </a:solidFill>
                <a:latin typeface="Chalkboard" panose="03050602040202020205" pitchFamily="66" charset="77"/>
                <a:ea typeface="Microsoft YaHei" panose="020B0503020204020204" pitchFamily="34" charset="-122"/>
                <a:cs typeface="Times New Roman" panose="02020603050405020304" pitchFamily="18" charset="0"/>
              </a:rPr>
              <a:t>SOCIAL MEDIA</a:t>
            </a:r>
            <a:r>
              <a:rPr lang="zh-CN" altLang="en-US" dirty="0">
                <a:solidFill>
                  <a:schemeClr val="tx1"/>
                </a:solidFill>
                <a:latin typeface="Chalkboard" panose="03050602040202020205" pitchFamily="66" charset="77"/>
                <a:ea typeface="Microsoft YaHei" panose="020B0503020204020204" pitchFamily="34" charset="-122"/>
                <a:cs typeface="Times New Roman" panose="02020603050405020304" pitchFamily="18" charset="0"/>
              </a:rPr>
              <a:t> </a:t>
            </a:r>
            <a:r>
              <a:rPr lang="en-US" dirty="0">
                <a:solidFill>
                  <a:schemeClr val="tx1"/>
                </a:solidFill>
                <a:latin typeface="Chalkboard" panose="03050602040202020205" pitchFamily="66" charset="77"/>
                <a:ea typeface="Microsoft YaHei" panose="020B0503020204020204" pitchFamily="34" charset="-122"/>
                <a:cs typeface="Times New Roman" panose="02020603050405020304" pitchFamily="18" charset="0"/>
              </a:rPr>
              <a:t>ANALYTICS</a:t>
            </a:r>
            <a:r>
              <a:rPr lang="zh-CN" altLang="en-US" dirty="0">
                <a:solidFill>
                  <a:schemeClr val="tx1"/>
                </a:solidFill>
                <a:latin typeface="Chalkboard" panose="03050602040202020205" pitchFamily="66" charset="77"/>
                <a:ea typeface="Microsoft YaHei" panose="020B0503020204020204" pitchFamily="34" charset="-122"/>
                <a:cs typeface="Times New Roman" panose="02020603050405020304" pitchFamily="18" charset="0"/>
              </a:rPr>
              <a:t> </a:t>
            </a:r>
            <a:r>
              <a:rPr lang="en-US" dirty="0">
                <a:solidFill>
                  <a:schemeClr val="tx1"/>
                </a:solidFill>
                <a:latin typeface="Chalkboard" panose="03050602040202020205" pitchFamily="66" charset="77"/>
                <a:ea typeface="Microsoft YaHei" panose="020B0503020204020204" pitchFamily="34" charset="-122"/>
                <a:cs typeface="Times New Roman" panose="02020603050405020304" pitchFamily="18" charset="0"/>
              </a:rPr>
              <a:t>INFS7450</a:t>
            </a:r>
          </a:p>
          <a:p>
            <a:r>
              <a:rPr lang="en-US" dirty="0">
                <a:solidFill>
                  <a:schemeClr val="tx1"/>
                </a:solidFill>
                <a:latin typeface="Chalkboard" panose="03050602040202020205" pitchFamily="66" charset="77"/>
                <a:cs typeface="Times New Roman" panose="02020603050405020304" pitchFamily="18" charset="0"/>
              </a:rPr>
              <a:t>Tutorial</a:t>
            </a:r>
            <a:r>
              <a:rPr lang="zh-CN" altLang="en-US" dirty="0">
                <a:solidFill>
                  <a:schemeClr val="tx1"/>
                </a:solidFill>
                <a:latin typeface="Chalkboard" panose="03050602040202020205" pitchFamily="66" charset="77"/>
                <a:cs typeface="Times New Roman" panose="02020603050405020304" pitchFamily="18" charset="0"/>
              </a:rPr>
              <a:t> </a:t>
            </a:r>
            <a:r>
              <a:rPr lang="en-US" altLang="zh-CN" dirty="0">
                <a:solidFill>
                  <a:schemeClr val="tx1"/>
                </a:solidFill>
                <a:latin typeface="Chalkboard" panose="03050602040202020205" pitchFamily="66" charset="77"/>
                <a:cs typeface="Times New Roman" panose="02020603050405020304" pitchFamily="18" charset="0"/>
              </a:rPr>
              <a:t>Week 7</a:t>
            </a:r>
            <a:endParaRPr lang="en-US" dirty="0">
              <a:solidFill>
                <a:schemeClr val="tx1"/>
              </a:solidFill>
              <a:latin typeface="Chalkboard" panose="03050602040202020205" pitchFamily="66" charset="77"/>
              <a:ea typeface="Microsoft YaHei" panose="020B0503020204020204" pitchFamily="34" charset="-122"/>
              <a:cs typeface="Times New Roman" panose="02020603050405020304" pitchFamily="18" charset="0"/>
            </a:endParaRPr>
          </a:p>
        </p:txBody>
      </p:sp>
      <p:pic>
        <p:nvPicPr>
          <p:cNvPr id="5" name="Picture 4">
            <a:extLst>
              <a:ext uri="{FF2B5EF4-FFF2-40B4-BE49-F238E27FC236}">
                <a16:creationId xmlns:a16="http://schemas.microsoft.com/office/drawing/2014/main" id="{9CC2069D-8437-A64E-81FF-8F74606AC3FD}"/>
              </a:ext>
            </a:extLst>
          </p:cNvPr>
          <p:cNvPicPr>
            <a:picLocks noChangeAspect="1"/>
          </p:cNvPicPr>
          <p:nvPr/>
        </p:nvPicPr>
        <p:blipFill>
          <a:blip r:embed="rId3"/>
          <a:stretch>
            <a:fillRect/>
          </a:stretch>
        </p:blipFill>
        <p:spPr>
          <a:xfrm>
            <a:off x="8977356" y="4582319"/>
            <a:ext cx="2924087" cy="2070867"/>
          </a:xfrm>
          <a:prstGeom prst="rect">
            <a:avLst/>
          </a:prstGeom>
        </p:spPr>
      </p:pic>
    </p:spTree>
    <p:extLst>
      <p:ext uri="{BB962C8B-B14F-4D97-AF65-F5344CB8AC3E}">
        <p14:creationId xmlns:p14="http://schemas.microsoft.com/office/powerpoint/2010/main" val="136764428"/>
      </p:ext>
    </p:extLst>
  </p:cSld>
  <p:clrMapOvr>
    <a:masterClrMapping/>
  </p:clrMapOvr>
  <mc:AlternateContent xmlns:mc="http://schemas.openxmlformats.org/markup-compatibility/2006" xmlns:p14="http://schemas.microsoft.com/office/powerpoint/2010/main">
    <mc:Choice Requires="p14">
      <p:transition spd="slow" p14:dur="2000" advTm="10370"/>
    </mc:Choice>
    <mc:Fallback xmlns="">
      <p:transition spd="slow" advTm="1037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LTM Algorithm</a:t>
            </a:r>
          </a:p>
        </p:txBody>
      </p:sp>
      <p:pic>
        <p:nvPicPr>
          <p:cNvPr id="7" name="Picture 6"/>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905000" y="990601"/>
            <a:ext cx="8290514" cy="5385143"/>
          </a:xfrm>
          <a:prstGeom prst="rect">
            <a:avLst/>
          </a:prstGeom>
        </p:spPr>
      </p:pic>
    </p:spTree>
    <p:extLst>
      <p:ext uri="{BB962C8B-B14F-4D97-AF65-F5344CB8AC3E}">
        <p14:creationId xmlns:p14="http://schemas.microsoft.com/office/powerpoint/2010/main" val="6493245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Threshold Model (LTM) - An Example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3771" y="891628"/>
            <a:ext cx="6331059" cy="5585373"/>
          </a:xfrm>
          <a:prstGeom prst="rect">
            <a:avLst/>
          </a:prstGeom>
        </p:spPr>
      </p:pic>
      <p:sp>
        <p:nvSpPr>
          <p:cNvPr id="3" name="Rectangle 2"/>
          <p:cNvSpPr/>
          <p:nvPr/>
        </p:nvSpPr>
        <p:spPr>
          <a:xfrm>
            <a:off x="6477000" y="5105400"/>
            <a:ext cx="3154774" cy="369332"/>
          </a:xfrm>
          <a:prstGeom prst="rect">
            <a:avLst/>
          </a:prstGeom>
        </p:spPr>
        <p:txBody>
          <a:bodyPr wrap="none">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 Thresholds are on top of nodes</a:t>
            </a:r>
          </a:p>
        </p:txBody>
      </p:sp>
    </p:spTree>
    <p:extLst>
      <p:ext uri="{BB962C8B-B14F-4D97-AF65-F5344CB8AC3E}">
        <p14:creationId xmlns:p14="http://schemas.microsoft.com/office/powerpoint/2010/main" val="582005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a:t>
            </a:r>
            <a:r>
              <a:rPr lang="en-US" dirty="0" err="1"/>
              <a:t>Homophily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00939" y="838200"/>
                <a:ext cx="8991600" cy="5867400"/>
              </a:xfrm>
            </p:spPr>
            <p:txBody>
              <a:bodyPr>
                <a:normAutofit/>
              </a:bodyPr>
              <a:lstStyle/>
              <a:p>
                <a:r>
                  <a:rPr lang="en-US" dirty="0">
                    <a:latin typeface="Calibri" panose="020F0502020204030204" pitchFamily="34" charset="0"/>
                    <a:cs typeface="Calibri" panose="020F0502020204030204" pitchFamily="34" charset="0"/>
                  </a:rPr>
                  <a:t>We can measure how the </a:t>
                </a:r>
                <a:r>
                  <a:rPr lang="en-US" dirty="0" err="1">
                    <a:latin typeface="Calibri" panose="020F0502020204030204" pitchFamily="34" charset="0"/>
                    <a:cs typeface="Calibri" panose="020F0502020204030204" pitchFamily="34" charset="0"/>
                  </a:rPr>
                  <a:t>assortativity</a:t>
                </a:r>
                <a:r>
                  <a:rPr lang="en-US" dirty="0">
                    <a:latin typeface="Calibri" panose="020F0502020204030204" pitchFamily="34" charset="0"/>
                    <a:cs typeface="Calibri" panose="020F0502020204030204" pitchFamily="34" charset="0"/>
                  </a:rPr>
                  <a:t> of the network changes over time</a:t>
                </a:r>
              </a:p>
              <a:p>
                <a:pPr lvl="1"/>
                <a:r>
                  <a:rPr lang="en-US" dirty="0">
                    <a:latin typeface="Calibri" panose="020F0502020204030204" pitchFamily="34" charset="0"/>
                    <a:cs typeface="Calibri" panose="020F0502020204030204" pitchFamily="34" charset="0"/>
                  </a:rPr>
                  <a:t>Consider two snapshots of a network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𝐺</m:t>
                        </m:r>
                      </m:e>
                      <m:sub>
                        <m:r>
                          <a:rPr lang="en-US" b="0" i="1" dirty="0" smtClean="0">
                            <a:latin typeface="Cambria Math" panose="02040503050406030204" pitchFamily="18" charset="0"/>
                          </a:rPr>
                          <m:t>𝑡</m:t>
                        </m:r>
                      </m:sub>
                    </m:sSub>
                    <m:r>
                      <a:rPr lang="en-US" i="1" dirty="0" smtClean="0">
                        <a:latin typeface="Cambria Math" panose="02040503050406030204" pitchFamily="18" charset="0"/>
                      </a:rPr>
                      <m:t>(</m:t>
                    </m:r>
                    <m:r>
                      <a:rPr lang="en-US" i="1" dirty="0" smtClean="0">
                        <a:latin typeface="Cambria Math" panose="02040503050406030204" pitchFamily="18" charset="0"/>
                      </a:rPr>
                      <m:t>𝑉</m:t>
                    </m:r>
                    <m:r>
                      <a:rPr lang="en-US" i="1" dirty="0" smtClean="0">
                        <a:latin typeface="Cambria Math" panose="02040503050406030204" pitchFamily="18" charset="0"/>
                      </a:rPr>
                      <m:t>, </m:t>
                    </m:r>
                    <m:r>
                      <a:rPr lang="en-US" i="1" dirty="0" smtClean="0">
                        <a:latin typeface="Cambria Math" panose="02040503050406030204" pitchFamily="18" charset="0"/>
                      </a:rPr>
                      <m:t>𝐸</m:t>
                    </m:r>
                    <m:r>
                      <a:rPr lang="en-US" i="1" dirty="0" smtClean="0">
                        <a:latin typeface="Cambria Math" panose="02040503050406030204" pitchFamily="18" charset="0"/>
                      </a:rPr>
                      <m:t>)</m:t>
                    </m:r>
                  </m:oMath>
                </a14:m>
                <a:r>
                  <a:rPr lang="en-US" dirty="0">
                    <a:latin typeface="Calibri" panose="020F0502020204030204" pitchFamily="34" charset="0"/>
                    <a:cs typeface="Calibri" panose="020F0502020204030204" pitchFamily="34" charset="0"/>
                  </a:rPr>
                  <a:t> and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sSup>
                          <m:sSupPr>
                            <m:ctrlPr>
                              <a:rPr lang="en-US" b="0" i="1" dirty="0" smtClean="0">
                                <a:latin typeface="Cambria Math" panose="02040503050406030204" pitchFamily="18" charset="0"/>
                              </a:rPr>
                            </m:ctrlPr>
                          </m:sSupPr>
                          <m:e>
                            <m:r>
                              <a:rPr lang="en-US" i="1" dirty="0">
                                <a:latin typeface="Cambria Math" panose="02040503050406030204" pitchFamily="18" charset="0"/>
                              </a:rPr>
                              <m:t>𝑡</m:t>
                            </m:r>
                          </m:e>
                          <m:sup>
                            <m:r>
                              <a:rPr lang="en-US" b="0" i="1" dirty="0" smtClean="0">
                                <a:latin typeface="Cambria Math" panose="02040503050406030204" pitchFamily="18" charset="0"/>
                              </a:rPr>
                              <m:t>′</m:t>
                            </m:r>
                          </m:sup>
                        </m:sSup>
                      </m:sub>
                    </m:sSub>
                    <m:r>
                      <a:rPr lang="en-US" i="1" dirty="0">
                        <a:latin typeface="Cambria Math" panose="02040503050406030204" pitchFamily="18" charset="0"/>
                      </a:rPr>
                      <m:t>(</m:t>
                    </m:r>
                    <m:r>
                      <a:rPr lang="en-US" i="1" dirty="0">
                        <a:latin typeface="Cambria Math" panose="02040503050406030204" pitchFamily="18" charset="0"/>
                      </a:rPr>
                      <m:t>𝑉</m:t>
                    </m:r>
                    <m:r>
                      <a:rPr lang="en-US" i="1" dirty="0">
                        <a:latin typeface="Cambria Math" panose="02040503050406030204" pitchFamily="18" charset="0"/>
                      </a:rPr>
                      <m:t>, </m:t>
                    </m:r>
                    <m:r>
                      <a:rPr lang="en-US" i="1" dirty="0">
                        <a:latin typeface="Cambria Math" panose="02040503050406030204" pitchFamily="18" charset="0"/>
                      </a:rPr>
                      <m:t>𝐸</m:t>
                    </m:r>
                    <m:r>
                      <a:rPr lang="en-US" b="0" i="1" dirty="0" smtClean="0">
                        <a:latin typeface="Cambria Math" panose="02040503050406030204" pitchFamily="18" charset="0"/>
                      </a:rPr>
                      <m:t>′</m:t>
                    </m:r>
                    <m:r>
                      <a:rPr lang="en-US" i="1" dirty="0">
                        <a:latin typeface="Cambria Math" panose="02040503050406030204" pitchFamily="18" charset="0"/>
                      </a:rPr>
                      <m:t>)</m:t>
                    </m:r>
                  </m:oMath>
                </a14:m>
                <a:r>
                  <a:rPr lang="en-US" dirty="0">
                    <a:latin typeface="Calibri" panose="020F0502020204030204" pitchFamily="34" charset="0"/>
                    <a:cs typeface="Calibri" panose="020F0502020204030204" pitchFamily="34" charset="0"/>
                  </a:rPr>
                  <a:t> at times </a:t>
                </a:r>
                <a14:m>
                  <m:oMath xmlns:m="http://schemas.openxmlformats.org/officeDocument/2006/math">
                    <m:r>
                      <a:rPr lang="en-US" i="1" dirty="0" smtClean="0">
                        <a:latin typeface="Cambria Math" panose="02040503050406030204" pitchFamily="18" charset="0"/>
                      </a:rPr>
                      <m:t>𝑡</m:t>
                    </m:r>
                  </m:oMath>
                </a14:m>
                <a:r>
                  <a:rPr lang="en-US" dirty="0">
                    <a:latin typeface="Calibri" panose="020F0502020204030204" pitchFamily="34" charset="0"/>
                    <a:cs typeface="Calibri" panose="020F0502020204030204" pitchFamily="34" charset="0"/>
                  </a:rPr>
                  <a:t> and </a:t>
                </a:r>
                <a14:m>
                  <m:oMath xmlns:m="http://schemas.openxmlformats.org/officeDocument/2006/math">
                    <m:r>
                      <a:rPr lang="en-US" i="1" dirty="0" smtClean="0">
                        <a:latin typeface="Cambria Math" panose="02040503050406030204" pitchFamily="18" charset="0"/>
                      </a:rPr>
                      <m:t>𝑡</m:t>
                    </m:r>
                    <m:r>
                      <a:rPr lang="en-US" b="0" i="1" dirty="0" smtClean="0">
                        <a:latin typeface="Cambria Math" panose="02040503050406030204" pitchFamily="18" charset="0"/>
                      </a:rPr>
                      <m:t>′</m:t>
                    </m:r>
                  </m:oMath>
                </a14:m>
                <a:r>
                  <a:rPr lang="en-US" dirty="0">
                    <a:latin typeface="Calibri" panose="020F0502020204030204" pitchFamily="34" charset="0"/>
                    <a:cs typeface="Calibri" panose="020F0502020204030204" pitchFamily="34" charset="0"/>
                  </a:rPr>
                  <a:t>, respectively, where </a:t>
                </a:r>
                <a14:m>
                  <m:oMath xmlns:m="http://schemas.openxmlformats.org/officeDocument/2006/math">
                    <m:r>
                      <a:rPr lang="en-US" i="1" dirty="0" smtClean="0">
                        <a:latin typeface="Cambria Math" panose="02040503050406030204" pitchFamily="18" charset="0"/>
                      </a:rPr>
                      <m:t>𝑡</m:t>
                    </m:r>
                    <m:r>
                      <a:rPr lang="en-US" b="0" i="1" dirty="0" smtClean="0">
                        <a:latin typeface="Cambria Math" panose="02040503050406030204" pitchFamily="18" charset="0"/>
                      </a:rPr>
                      <m:t>′</m:t>
                    </m:r>
                    <m:r>
                      <a:rPr lang="en-US" i="1" dirty="0" smtClean="0">
                        <a:latin typeface="Cambria Math" panose="02040503050406030204" pitchFamily="18" charset="0"/>
                      </a:rPr>
                      <m:t> &gt; </m:t>
                    </m:r>
                    <m:r>
                      <a:rPr lang="en-US" i="1" dirty="0" smtClean="0">
                        <a:latin typeface="Cambria Math" panose="02040503050406030204" pitchFamily="18" charset="0"/>
                      </a:rPr>
                      <m:t>𝑡</m:t>
                    </m:r>
                  </m:oMath>
                </a14:m>
                <a:endParaRPr lang="en-US" dirty="0">
                  <a:latin typeface="Calibri" panose="020F0502020204030204" pitchFamily="34" charset="0"/>
                  <a:cs typeface="Calibri" panose="020F0502020204030204" pitchFamily="34" charset="0"/>
                </a:endParaRPr>
              </a:p>
              <a:p>
                <a:pPr lvl="1"/>
                <a14:m>
                  <m:oMath xmlns:m="http://schemas.openxmlformats.org/officeDocument/2006/math">
                    <m:r>
                      <a:rPr lang="en-US" b="1" i="1" dirty="0" smtClean="0">
                        <a:latin typeface="Cambria Math" panose="02040503050406030204" pitchFamily="18" charset="0"/>
                      </a:rPr>
                      <m:t>𝑽</m:t>
                    </m:r>
                  </m:oMath>
                </a14:m>
                <a:r>
                  <a:rPr lang="en-US" dirty="0">
                    <a:latin typeface="Calibri" panose="020F0502020204030204" pitchFamily="34" charset="0"/>
                    <a:cs typeface="Calibri" panose="020F0502020204030204" pitchFamily="34" charset="0"/>
                  </a:rPr>
                  <a:t>: fixed, </a:t>
                </a:r>
                <a14:m>
                  <m:oMath xmlns:m="http://schemas.openxmlformats.org/officeDocument/2006/math">
                    <m:r>
                      <a:rPr lang="en-US" b="1" i="1" dirty="0" smtClean="0">
                        <a:latin typeface="Cambria Math" panose="02040503050406030204" pitchFamily="18" charset="0"/>
                      </a:rPr>
                      <m:t>𝑬</m:t>
                    </m:r>
                  </m:oMath>
                </a14:m>
                <a:r>
                  <a:rPr lang="en-US" dirty="0">
                    <a:latin typeface="Calibri" panose="020F0502020204030204" pitchFamily="34" charset="0"/>
                    <a:cs typeface="Calibri" panose="020F0502020204030204" pitchFamily="34" charset="0"/>
                  </a:rPr>
                  <a:t>: edges are added/removed over time.</a:t>
                </a:r>
              </a:p>
              <a:p>
                <a:pPr marL="0" indent="0">
                  <a:buNone/>
                </a:pPr>
                <a:endParaRPr lang="en-US" sz="2600" b="1" dirty="0">
                  <a:latin typeface="Calibri" panose="020F0502020204030204" pitchFamily="34" charset="0"/>
                  <a:cs typeface="Calibri" panose="020F0502020204030204" pitchFamily="34" charset="0"/>
                </a:endParaRPr>
              </a:p>
              <a:p>
                <a:pPr marL="0" indent="0">
                  <a:buNone/>
                </a:pPr>
                <a:r>
                  <a:rPr lang="en-US" sz="2600" b="1" dirty="0">
                    <a:latin typeface="Calibri" panose="020F0502020204030204" pitchFamily="34" charset="0"/>
                    <a:cs typeface="Calibri" panose="020F0502020204030204" pitchFamily="34" charset="0"/>
                  </a:rPr>
                  <a:t>Nominal attributes.</a:t>
                </a:r>
                <a:r>
                  <a:rPr lang="en-US" sz="2600" dirty="0">
                    <a:latin typeface="Calibri" panose="020F0502020204030204" pitchFamily="34" charset="0"/>
                    <a:cs typeface="Calibri" panose="020F0502020204030204" pitchFamily="34" charset="0"/>
                  </a:rPr>
                  <a:t> The </a:t>
                </a:r>
                <a:r>
                  <a:rPr lang="en-US" sz="2600" dirty="0" err="1">
                    <a:latin typeface="Calibri" panose="020F0502020204030204" pitchFamily="34" charset="0"/>
                    <a:cs typeface="Calibri" panose="020F0502020204030204" pitchFamily="34" charset="0"/>
                  </a:rPr>
                  <a:t>Homophily</a:t>
                </a:r>
                <a:r>
                  <a:rPr lang="en-US" sz="2600" dirty="0">
                    <a:latin typeface="Calibri" panose="020F0502020204030204" pitchFamily="34" charset="0"/>
                    <a:cs typeface="Calibri" panose="020F0502020204030204" pitchFamily="34" charset="0"/>
                  </a:rPr>
                  <a:t> index is defined as the change in Modularity:</a:t>
                </a:r>
              </a:p>
              <a:p>
                <a:endParaRPr lang="en-US" sz="2600" dirty="0">
                  <a:latin typeface="Calibri" panose="020F0502020204030204" pitchFamily="34" charset="0"/>
                  <a:cs typeface="Calibri" panose="020F0502020204030204" pitchFamily="34" charset="0"/>
                </a:endParaRPr>
              </a:p>
              <a:p>
                <a:endParaRPr lang="en-US" sz="2600" dirty="0">
                  <a:latin typeface="Calibri" panose="020F0502020204030204" pitchFamily="34" charset="0"/>
                  <a:cs typeface="Calibri" panose="020F0502020204030204" pitchFamily="34" charset="0"/>
                </a:endParaRPr>
              </a:p>
              <a:p>
                <a:pPr marL="0" indent="0">
                  <a:buNone/>
                </a:pPr>
                <a:r>
                  <a:rPr lang="en-US" sz="2600" b="1" dirty="0">
                    <a:latin typeface="Calibri" panose="020F0502020204030204" pitchFamily="34" charset="0"/>
                    <a:cs typeface="Calibri" panose="020F0502020204030204" pitchFamily="34" charset="0"/>
                  </a:rPr>
                  <a:t>Ordinal attributes.</a:t>
                </a:r>
                <a:r>
                  <a:rPr lang="en-US" sz="2600" dirty="0">
                    <a:latin typeface="Calibri" panose="020F0502020204030204" pitchFamily="34" charset="0"/>
                    <a:cs typeface="Calibri" panose="020F0502020204030204" pitchFamily="34" charset="0"/>
                  </a:rPr>
                  <a:t> The </a:t>
                </a:r>
                <a:r>
                  <a:rPr lang="en-US" sz="2600" dirty="0" err="1">
                    <a:latin typeface="Calibri" panose="020F0502020204030204" pitchFamily="34" charset="0"/>
                    <a:cs typeface="Calibri" panose="020F0502020204030204" pitchFamily="34" charset="0"/>
                  </a:rPr>
                  <a:t>Homophily</a:t>
                </a:r>
                <a:r>
                  <a:rPr lang="en-US" sz="2600" dirty="0">
                    <a:latin typeface="Calibri" panose="020F0502020204030204" pitchFamily="34" charset="0"/>
                    <a:cs typeface="Calibri" panose="020F0502020204030204" pitchFamily="34" charset="0"/>
                  </a:rPr>
                  <a:t> index is defined as the change in Pearson correlation:</a:t>
                </a:r>
              </a:p>
              <a:p>
                <a:pPr lvl="1"/>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00939" y="838200"/>
                <a:ext cx="8991600" cy="5867400"/>
              </a:xfrm>
              <a:blipFill>
                <a:blip r:embed="rId3"/>
                <a:stretch>
                  <a:fillRect l="-1128" t="-1512" r="-1128"/>
                </a:stretch>
              </a:blipFill>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4800600" y="4481514"/>
            <a:ext cx="2057400" cy="664558"/>
          </a:xfrm>
          <a:prstGeom prst="rect">
            <a:avLst/>
          </a:prstGeom>
        </p:spPr>
      </p:pic>
      <p:pic>
        <p:nvPicPr>
          <p:cNvPr id="4" name="Picture 3"/>
          <p:cNvPicPr>
            <a:picLocks noChangeAspect="1"/>
          </p:cNvPicPr>
          <p:nvPr/>
        </p:nvPicPr>
        <p:blipFill>
          <a:blip r:embed="rId5"/>
          <a:stretch>
            <a:fillRect/>
          </a:stretch>
        </p:blipFill>
        <p:spPr>
          <a:xfrm>
            <a:off x="5206053" y="5867401"/>
            <a:ext cx="1981372" cy="499915"/>
          </a:xfrm>
          <a:prstGeom prst="rect">
            <a:avLst/>
          </a:prstGeom>
        </p:spPr>
      </p:pic>
    </p:spTree>
    <p:extLst>
      <p:ext uri="{BB962C8B-B14F-4D97-AF65-F5344CB8AC3E}">
        <p14:creationId xmlns:p14="http://schemas.microsoft.com/office/powerpoint/2010/main" val="4059659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Homophily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0" y="381000"/>
                <a:ext cx="8763000" cy="6172200"/>
              </a:xfrm>
            </p:spPr>
            <p:txBody>
              <a:bodyPr>
                <a:normAutofit/>
              </a:bodyPr>
              <a:lstStyle/>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At each time step, </a:t>
                </a:r>
                <a:r>
                  <a:rPr lang="en-US" dirty="0">
                    <a:solidFill>
                      <a:srgbClr val="FF0000"/>
                    </a:solidFill>
                    <a:latin typeface="Calibri" panose="020F0502020204030204" pitchFamily="34" charset="0"/>
                    <a:cs typeface="Calibri" panose="020F0502020204030204" pitchFamily="34" charset="0"/>
                  </a:rPr>
                  <a:t>a single node </a:t>
                </a:r>
                <a:r>
                  <a:rPr lang="en-US" dirty="0">
                    <a:latin typeface="Calibri" panose="020F0502020204030204" pitchFamily="34" charset="0"/>
                    <a:cs typeface="Calibri" panose="020F0502020204030204" pitchFamily="34" charset="0"/>
                  </a:rPr>
                  <a:t>gets activated. </a:t>
                </a:r>
              </a:p>
              <a:p>
                <a:pPr lvl="1"/>
                <a:r>
                  <a:rPr lang="en-US" dirty="0">
                    <a:latin typeface="Calibri" panose="020F0502020204030204" pitchFamily="34" charset="0"/>
                    <a:cs typeface="Calibri" panose="020F0502020204030204" pitchFamily="34" charset="0"/>
                  </a:rPr>
                  <a:t>A node once activated will remain activated. </a:t>
                </a:r>
              </a:p>
              <a:p>
                <a:pPr marL="0" indent="0">
                  <a:buNone/>
                </a:pP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When a node </a:t>
                </a:r>
                <a14:m>
                  <m:oMath xmlns:m="http://schemas.openxmlformats.org/officeDocument/2006/math">
                    <m:r>
                      <a:rPr lang="en-US" i="1" dirty="0" smtClean="0">
                        <a:latin typeface="Cambria Math" panose="02040503050406030204" pitchFamily="18" charset="0"/>
                      </a:rPr>
                      <m:t>𝑣</m:t>
                    </m:r>
                  </m:oMath>
                </a14:m>
                <a:r>
                  <a:rPr lang="en-US" dirty="0">
                    <a:latin typeface="Calibri" panose="020F0502020204030204" pitchFamily="34" charset="0"/>
                    <a:cs typeface="Calibri" panose="020F0502020204030204" pitchFamily="34" charset="0"/>
                  </a:rPr>
                  <a:t> is activated, we generate a random </a:t>
                </a:r>
                <a:r>
                  <a:rPr lang="en-US" dirty="0">
                    <a:solidFill>
                      <a:srgbClr val="00B050"/>
                    </a:solidFill>
                    <a:latin typeface="Calibri" panose="020F0502020204030204" pitchFamily="34" charset="0"/>
                    <a:cs typeface="Calibri" panose="020F0502020204030204" pitchFamily="34" charset="0"/>
                  </a:rPr>
                  <a:t>tolerance value </a:t>
                </a:r>
                <a14:m>
                  <m:oMath xmlns:m="http://schemas.openxmlformats.org/officeDocument/2006/math">
                    <m:r>
                      <a:rPr lang="el-GR" i="1" dirty="0" smtClean="0">
                        <a:solidFill>
                          <a:srgbClr val="00B050"/>
                        </a:solidFill>
                        <a:latin typeface="Cambria Math" panose="02040503050406030204" pitchFamily="18" charset="0"/>
                      </a:rPr>
                      <m:t>𝜃</m:t>
                    </m:r>
                    <m:r>
                      <a:rPr lang="en-US" i="1" baseline="-25000" dirty="0" smtClean="0">
                        <a:solidFill>
                          <a:srgbClr val="00B050"/>
                        </a:solidFill>
                        <a:latin typeface="Cambria Math" panose="02040503050406030204" pitchFamily="18" charset="0"/>
                      </a:rPr>
                      <m:t>𝑣</m:t>
                    </m:r>
                  </m:oMath>
                </a14:m>
                <a:r>
                  <a:rPr lang="en-US" baseline="-25000" dirty="0">
                    <a:solidFill>
                      <a:srgbClr val="00B050"/>
                    </a:solidFill>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for the node, between 0 and 1. </a:t>
                </a:r>
              </a:p>
              <a:p>
                <a:pPr lvl="1"/>
                <a:r>
                  <a:rPr lang="en-US" dirty="0">
                    <a:latin typeface="Calibri" panose="020F0502020204030204" pitchFamily="34" charset="0"/>
                    <a:cs typeface="Calibri" panose="020F0502020204030204" pitchFamily="34" charset="0"/>
                  </a:rPr>
                  <a:t>The tolerance value is the minimum similarity that node </a:t>
                </a:r>
                <a14:m>
                  <m:oMath xmlns:m="http://schemas.openxmlformats.org/officeDocument/2006/math">
                    <m:r>
                      <a:rPr lang="en-US" i="1" dirty="0" smtClean="0">
                        <a:latin typeface="Cambria Math" panose="02040503050406030204" pitchFamily="18" charset="0"/>
                      </a:rPr>
                      <m:t>𝑣</m:t>
                    </m:r>
                    <m:r>
                      <a:rPr lang="en-US" i="1" dirty="0" smtClean="0">
                        <a:latin typeface="Cambria Math" panose="02040503050406030204" pitchFamily="18" charset="0"/>
                      </a:rPr>
                      <m:t> </m:t>
                    </m:r>
                  </m:oMath>
                </a14:m>
                <a:r>
                  <a:rPr lang="en-US" dirty="0">
                    <a:latin typeface="Calibri" panose="020F0502020204030204" pitchFamily="34" charset="0"/>
                    <a:cs typeface="Calibri" panose="020F0502020204030204" pitchFamily="34" charset="0"/>
                  </a:rPr>
                  <a:t>requires for being connected to other nodes. </a:t>
                </a:r>
              </a:p>
              <a:p>
                <a:pPr lvl="1"/>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For any edge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𝑣</m:t>
                    </m:r>
                    <m:r>
                      <a:rPr lang="en-US" i="1" dirty="0" smtClean="0">
                        <a:latin typeface="Cambria Math" panose="02040503050406030204" pitchFamily="18" charset="0"/>
                      </a:rPr>
                      <m:t>, </m:t>
                    </m:r>
                    <m:r>
                      <a:rPr lang="en-US" b="0" i="1" dirty="0" smtClean="0">
                        <a:latin typeface="Cambria Math" panose="02040503050406030204" pitchFamily="18" charset="0"/>
                      </a:rPr>
                      <m:t>𝑤</m:t>
                    </m:r>
                    <m:r>
                      <a:rPr lang="en-US" i="1" dirty="0">
                        <a:latin typeface="Cambria Math" panose="02040503050406030204" pitchFamily="18" charset="0"/>
                      </a:rPr>
                      <m:t>)</m:t>
                    </m:r>
                  </m:oMath>
                </a14:m>
                <a:r>
                  <a:rPr lang="en-US" dirty="0">
                    <a:latin typeface="Calibri" panose="020F0502020204030204" pitchFamily="34" charset="0"/>
                    <a:cs typeface="Calibri" panose="020F0502020204030204" pitchFamily="34" charset="0"/>
                  </a:rPr>
                  <a:t> that is still not examined, if the </a:t>
                </a:r>
                <a:r>
                  <a:rPr lang="en-US" dirty="0">
                    <a:solidFill>
                      <a:srgbClr val="0070C0"/>
                    </a:solidFill>
                    <a:latin typeface="Calibri" panose="020F0502020204030204" pitchFamily="34" charset="0"/>
                    <a:cs typeface="Calibri" panose="020F0502020204030204" pitchFamily="34" charset="0"/>
                  </a:rPr>
                  <a:t>similarity </a:t>
                </a:r>
                <a14:m>
                  <m:oMath xmlns:m="http://schemas.openxmlformats.org/officeDocument/2006/math">
                    <m:r>
                      <a:rPr lang="en-US" i="1" dirty="0" smtClean="0">
                        <a:solidFill>
                          <a:srgbClr val="0070C0"/>
                        </a:solidFill>
                        <a:latin typeface="Cambria Math" panose="02040503050406030204" pitchFamily="18" charset="0"/>
                      </a:rPr>
                      <m:t>𝑠𝑖𝑚</m:t>
                    </m:r>
                    <m:r>
                      <a:rPr lang="en-US" i="1" dirty="0" smtClean="0">
                        <a:solidFill>
                          <a:srgbClr val="0070C0"/>
                        </a:solidFill>
                        <a:latin typeface="Cambria Math" panose="02040503050406030204" pitchFamily="18" charset="0"/>
                      </a:rPr>
                      <m:t>(</m:t>
                    </m:r>
                    <m:r>
                      <a:rPr lang="en-US" i="1" dirty="0" smtClean="0">
                        <a:solidFill>
                          <a:srgbClr val="0070C0"/>
                        </a:solidFill>
                        <a:latin typeface="Cambria Math" panose="02040503050406030204" pitchFamily="18" charset="0"/>
                      </a:rPr>
                      <m:t>𝑣</m:t>
                    </m:r>
                    <m:r>
                      <a:rPr lang="en-US" i="1" dirty="0" smtClean="0">
                        <a:solidFill>
                          <a:srgbClr val="0070C0"/>
                        </a:solidFill>
                        <a:latin typeface="Cambria Math" panose="02040503050406030204" pitchFamily="18" charset="0"/>
                      </a:rPr>
                      <m:t>, </m:t>
                    </m:r>
                    <m:r>
                      <a:rPr lang="en-US" i="1" dirty="0" smtClean="0">
                        <a:solidFill>
                          <a:srgbClr val="0070C0"/>
                        </a:solidFill>
                        <a:latin typeface="Cambria Math" panose="02040503050406030204" pitchFamily="18" charset="0"/>
                      </a:rPr>
                      <m:t>𝑤</m:t>
                    </m:r>
                    <m:r>
                      <a:rPr lang="en-US" i="1" dirty="0" smtClean="0">
                        <a:solidFill>
                          <a:srgbClr val="0070C0"/>
                        </a:solidFill>
                        <a:latin typeface="Cambria Math" panose="02040503050406030204" pitchFamily="18" charset="0"/>
                      </a:rPr>
                      <m:t>) &gt;</m:t>
                    </m:r>
                    <m:r>
                      <a:rPr lang="el-GR" i="1" dirty="0" smtClean="0">
                        <a:solidFill>
                          <a:srgbClr val="0070C0"/>
                        </a:solidFill>
                        <a:latin typeface="Cambria Math" panose="02040503050406030204" pitchFamily="18" charset="0"/>
                      </a:rPr>
                      <m:t>𝜃</m:t>
                    </m:r>
                    <m:r>
                      <a:rPr lang="en-US" i="1" baseline="-25000" dirty="0" smtClean="0">
                        <a:solidFill>
                          <a:srgbClr val="0070C0"/>
                        </a:solidFill>
                        <a:latin typeface="Cambria Math" panose="02040503050406030204" pitchFamily="18" charset="0"/>
                      </a:rPr>
                      <m:t>𝑣</m:t>
                    </m:r>
                  </m:oMath>
                </a14:m>
                <a:r>
                  <a:rPr lang="en-US" dirty="0">
                    <a:latin typeface="Calibri" panose="020F0502020204030204" pitchFamily="34" charset="0"/>
                    <a:cs typeface="Calibri" panose="020F0502020204030204" pitchFamily="34" charset="0"/>
                  </a:rPr>
                  <a:t>, then edge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𝑣</m:t>
                    </m:r>
                    <m:r>
                      <a:rPr lang="en-US" i="1" dirty="0" smtClean="0">
                        <a:latin typeface="Cambria Math" panose="02040503050406030204" pitchFamily="18" charset="0"/>
                      </a:rPr>
                      <m:t>, </m:t>
                    </m:r>
                    <m:r>
                      <a:rPr lang="en-US" i="1" dirty="0" smtClean="0">
                        <a:latin typeface="Cambria Math" panose="02040503050406030204" pitchFamily="18" charset="0"/>
                      </a:rPr>
                      <m:t>𝑤</m:t>
                    </m:r>
                    <m:r>
                      <a:rPr lang="en-US" i="1" dirty="0">
                        <a:latin typeface="Cambria Math" panose="02040503050406030204" pitchFamily="18" charset="0"/>
                      </a:rPr>
                      <m:t>)</m:t>
                    </m:r>
                  </m:oMath>
                </a14:m>
                <a:r>
                  <a:rPr lang="en-US" dirty="0">
                    <a:latin typeface="Calibri" panose="020F0502020204030204" pitchFamily="34" charset="0"/>
                    <a:cs typeface="Calibri" panose="020F0502020204030204" pitchFamily="34" charset="0"/>
                  </a:rPr>
                  <a:t> is added. </a:t>
                </a:r>
              </a:p>
              <a:p>
                <a:pPr lvl="1"/>
                <a:r>
                  <a:rPr lang="en-US" dirty="0">
                    <a:latin typeface="Calibri" panose="020F0502020204030204" pitchFamily="34" charset="0"/>
                    <a:cs typeface="Calibri" panose="020F0502020204030204" pitchFamily="34" charset="0"/>
                  </a:rPr>
                  <a:t>The formation of edges is the result of similarity.</a:t>
                </a:r>
              </a:p>
              <a:p>
                <a:r>
                  <a:rPr lang="en-US" dirty="0">
                    <a:latin typeface="Calibri" panose="020F0502020204030204" pitchFamily="34" charset="0"/>
                    <a:cs typeface="Calibri" panose="020F0502020204030204" pitchFamily="34" charset="0"/>
                  </a:rPr>
                  <a:t>This continues until all vertices are activated.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0" y="381000"/>
                <a:ext cx="8763000" cy="6172200"/>
              </a:xfrm>
              <a:blipFill>
                <a:blip r:embed="rId3"/>
                <a:stretch>
                  <a:fillRect l="-1304"/>
                </a:stretch>
              </a:blipFill>
            </p:spPr>
            <p:txBody>
              <a:bodyPr/>
              <a:lstStyle/>
              <a:p>
                <a:r>
                  <a:rPr lang="en-US">
                    <a:noFill/>
                  </a:rPr>
                  <a:t> </a:t>
                </a:r>
              </a:p>
            </p:txBody>
          </p:sp>
        </mc:Fallback>
      </mc:AlternateContent>
    </p:spTree>
    <p:extLst>
      <p:ext uri="{BB962C8B-B14F-4D97-AF65-F5344CB8AC3E}">
        <p14:creationId xmlns:p14="http://schemas.microsoft.com/office/powerpoint/2010/main" val="854721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Homophily</a:t>
            </a:r>
            <a:r>
              <a:rPr lang="en-US" dirty="0"/>
              <a:t> Model</a:t>
            </a:r>
          </a:p>
        </p:txBody>
      </p:sp>
      <p:pic>
        <p:nvPicPr>
          <p:cNvPr id="6" name="Picture 5"/>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828801" y="1600200"/>
            <a:ext cx="8726857" cy="3792762"/>
          </a:xfrm>
          <a:prstGeom prst="rect">
            <a:avLst/>
          </a:prstGeom>
        </p:spPr>
      </p:pic>
    </p:spTree>
    <p:extLst>
      <p:ext uri="{BB962C8B-B14F-4D97-AF65-F5344CB8AC3E}">
        <p14:creationId xmlns:p14="http://schemas.microsoft.com/office/powerpoint/2010/main" val="24380526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Diffusion</a:t>
            </a:r>
          </a:p>
        </p:txBody>
      </p:sp>
      <p:sp>
        <p:nvSpPr>
          <p:cNvPr id="3" name="Content Placeholder 2"/>
          <p:cNvSpPr>
            <a:spLocks noGrp="1"/>
          </p:cNvSpPr>
          <p:nvPr>
            <p:ph idx="1"/>
          </p:nvPr>
        </p:nvSpPr>
        <p:spPr/>
        <p:txBody>
          <a:bodyPr>
            <a:normAutofit/>
          </a:bodyPr>
          <a:lstStyle/>
          <a:p>
            <a:r>
              <a:rPr lang="en-US" dirty="0">
                <a:solidFill>
                  <a:srgbClr val="FF0000"/>
                </a:solidFill>
                <a:latin typeface="Calibri" panose="020F0502020204030204" pitchFamily="34" charset="0"/>
                <a:cs typeface="Calibri" panose="020F0502020204030204" pitchFamily="34" charset="0"/>
              </a:rPr>
              <a:t>Information diffusion</a:t>
            </a:r>
            <a:r>
              <a:rPr lang="fa-IR" dirty="0">
                <a:solidFill>
                  <a:srgbClr val="FF0000"/>
                </a:solidFill>
                <a:latin typeface="Calibri" panose="020F0502020204030204" pitchFamily="34" charset="0"/>
                <a:cs typeface="Calibri" panose="020F0502020204030204" pitchFamily="34" charset="0"/>
              </a:rPr>
              <a:t>:</a:t>
            </a:r>
            <a:r>
              <a:rPr lang="en-US" dirty="0">
                <a:solidFill>
                  <a:srgbClr val="FF0000"/>
                </a:solidFill>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process by which </a:t>
            </a:r>
            <a:r>
              <a:rPr lang="en-US" dirty="0">
                <a:solidFill>
                  <a:srgbClr val="00B0F0"/>
                </a:solidFill>
                <a:latin typeface="Calibri" panose="020F0502020204030204" pitchFamily="34" charset="0"/>
                <a:cs typeface="Calibri" panose="020F0502020204030204" pitchFamily="34" charset="0"/>
              </a:rPr>
              <a:t>a piece of information (knowledge) </a:t>
            </a:r>
            <a:r>
              <a:rPr lang="en-US" dirty="0">
                <a:latin typeface="Calibri" panose="020F0502020204030204" pitchFamily="34" charset="0"/>
                <a:cs typeface="Calibri" panose="020F0502020204030204" pitchFamily="34" charset="0"/>
              </a:rPr>
              <a:t>is spread and reaches individuals </a:t>
            </a:r>
            <a:r>
              <a:rPr lang="en-US" dirty="0">
                <a:solidFill>
                  <a:srgbClr val="00B050"/>
                </a:solidFill>
                <a:latin typeface="Calibri" panose="020F0502020204030204" pitchFamily="34" charset="0"/>
                <a:cs typeface="Calibri" panose="020F0502020204030204" pitchFamily="34" charset="0"/>
              </a:rPr>
              <a:t>through interactions</a:t>
            </a:r>
            <a:r>
              <a:rPr lang="en-US" dirty="0">
                <a:latin typeface="Calibri" panose="020F0502020204030204" pitchFamily="34" charset="0"/>
                <a:cs typeface="Calibri" panose="020F0502020204030204" pitchFamily="34" charset="0"/>
              </a:rPr>
              <a:t>.</a:t>
            </a:r>
          </a:p>
          <a:p>
            <a:pPr marL="0" indent="0">
              <a:buNone/>
            </a:pPr>
            <a:endParaRPr lang="en-US" dirty="0"/>
          </a:p>
          <a:p>
            <a:endParaRPr lang="en-US" dirty="0"/>
          </a:p>
          <a:p>
            <a:r>
              <a:rPr lang="en-US" dirty="0">
                <a:latin typeface="Calibri" panose="020F0502020204030204" pitchFamily="34" charset="0"/>
                <a:cs typeface="Calibri" panose="020F0502020204030204" pitchFamily="34" charset="0"/>
              </a:rPr>
              <a:t>We focus on </a:t>
            </a:r>
            <a:r>
              <a:rPr lang="en-US" dirty="0">
                <a:solidFill>
                  <a:srgbClr val="00B050"/>
                </a:solidFill>
                <a:latin typeface="Calibri" panose="020F0502020204030204" pitchFamily="34" charset="0"/>
                <a:cs typeface="Calibri" panose="020F0502020204030204" pitchFamily="34" charset="0"/>
              </a:rPr>
              <a:t>techniques that can model and predict information diffusion in social networks</a:t>
            </a:r>
            <a:r>
              <a:rPr lang="en-US" dirty="0">
                <a:latin typeface="Calibri" panose="020F0502020204030204" pitchFamily="34" charset="0"/>
                <a:cs typeface="Calibri" panose="020F0502020204030204" pitchFamily="34" charset="0"/>
              </a:rPr>
              <a:t>.</a:t>
            </a:r>
          </a:p>
          <a:p>
            <a:endParaRPr lang="en-US" dirty="0"/>
          </a:p>
        </p:txBody>
      </p:sp>
    </p:spTree>
    <p:extLst>
      <p:ext uri="{BB962C8B-B14F-4D97-AF65-F5344CB8AC3E}">
        <p14:creationId xmlns:p14="http://schemas.microsoft.com/office/powerpoint/2010/main" val="23719708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Diffusion</a:t>
            </a:r>
          </a:p>
        </p:txBody>
      </p:sp>
      <p:sp>
        <p:nvSpPr>
          <p:cNvPr id="3" name="Content Placeholder 2"/>
          <p:cNvSpPr>
            <a:spLocks noGrp="1"/>
          </p:cNvSpPr>
          <p:nvPr>
            <p:ph idx="1"/>
          </p:nvPr>
        </p:nvSpPr>
        <p:spPr/>
        <p:txBody>
          <a:bodyPr>
            <a:normAutofit/>
          </a:bodyPr>
          <a:lstStyle/>
          <a:p>
            <a:r>
              <a:rPr lang="en-US" b="1" dirty="0">
                <a:solidFill>
                  <a:srgbClr val="FF0000"/>
                </a:solidFill>
                <a:latin typeface="Calibri" panose="020F0502020204030204" pitchFamily="34" charset="0"/>
                <a:cs typeface="Calibri" panose="020F0502020204030204" pitchFamily="34" charset="0"/>
              </a:rPr>
              <a:t>Sender(s). </a:t>
            </a:r>
            <a:r>
              <a:rPr lang="en-US" dirty="0">
                <a:latin typeface="Calibri" panose="020F0502020204030204" pitchFamily="34" charset="0"/>
                <a:cs typeface="Calibri" panose="020F0502020204030204" pitchFamily="34" charset="0"/>
              </a:rPr>
              <a:t>A sender or a small set of senders that initiate the information diffusion process;</a:t>
            </a:r>
          </a:p>
          <a:p>
            <a:endParaRPr lang="en-US" dirty="0">
              <a:latin typeface="Calibri" panose="020F0502020204030204" pitchFamily="34" charset="0"/>
              <a:cs typeface="Calibri" panose="020F0502020204030204" pitchFamily="34" charset="0"/>
            </a:endParaRPr>
          </a:p>
          <a:p>
            <a:r>
              <a:rPr lang="en-US" b="1" dirty="0">
                <a:solidFill>
                  <a:srgbClr val="00B050"/>
                </a:solidFill>
                <a:latin typeface="Calibri" panose="020F0502020204030204" pitchFamily="34" charset="0"/>
                <a:cs typeface="Calibri" panose="020F0502020204030204" pitchFamily="34" charset="0"/>
              </a:rPr>
              <a:t>Receiver(s). </a:t>
            </a:r>
            <a:r>
              <a:rPr lang="en-US" dirty="0">
                <a:latin typeface="Calibri" panose="020F0502020204030204" pitchFamily="34" charset="0"/>
                <a:cs typeface="Calibri" panose="020F0502020204030204" pitchFamily="34" charset="0"/>
              </a:rPr>
              <a:t>A receiver or a set of receivers that receive diffused information. Commonly, the set of receivers is much larger than the set of senders; and</a:t>
            </a:r>
          </a:p>
          <a:p>
            <a:endParaRPr lang="en-US" dirty="0">
              <a:latin typeface="Calibri" panose="020F0502020204030204" pitchFamily="34" charset="0"/>
              <a:cs typeface="Calibri" panose="020F0502020204030204" pitchFamily="34" charset="0"/>
            </a:endParaRPr>
          </a:p>
          <a:p>
            <a:r>
              <a:rPr lang="en-US" b="1" dirty="0">
                <a:solidFill>
                  <a:srgbClr val="00B0F0"/>
                </a:solidFill>
                <a:latin typeface="Calibri" panose="020F0502020204030204" pitchFamily="34" charset="0"/>
                <a:cs typeface="Calibri" panose="020F0502020204030204" pitchFamily="34" charset="0"/>
              </a:rPr>
              <a:t>Medium. </a:t>
            </a:r>
            <a:r>
              <a:rPr lang="en-US" dirty="0">
                <a:latin typeface="Calibri" panose="020F0502020204030204" pitchFamily="34" charset="0"/>
                <a:cs typeface="Calibri" panose="020F0502020204030204" pitchFamily="34" charset="0"/>
              </a:rPr>
              <a:t>It is the place through which the diffusion happens. For example, when a rumor is spreading, the medium can be social media platforms such as Twitter and Facebook.</a:t>
            </a:r>
          </a:p>
        </p:txBody>
      </p:sp>
    </p:spTree>
    <p:extLst>
      <p:ext uri="{BB962C8B-B14F-4D97-AF65-F5344CB8AC3E}">
        <p14:creationId xmlns:p14="http://schemas.microsoft.com/office/powerpoint/2010/main" val="30997435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7"/>
          </p:nvPr>
        </p:nvSpPr>
        <p:spPr>
          <a:xfrm>
            <a:off x="3276600" y="4038600"/>
            <a:ext cx="7239000" cy="2438400"/>
          </a:xfrm>
        </p:spPr>
        <p:txBody>
          <a:bodyPr/>
          <a:lstStyle/>
          <a:p>
            <a:r>
              <a:rPr lang="en-US" dirty="0">
                <a:latin typeface="Calibri" panose="020F0502020204030204" pitchFamily="34" charset="0"/>
                <a:cs typeface="Calibri" panose="020F0502020204030204" pitchFamily="34" charset="0"/>
              </a:rPr>
              <a:t>Network is observable </a:t>
            </a:r>
          </a:p>
          <a:p>
            <a:r>
              <a:rPr lang="en-US" dirty="0">
                <a:latin typeface="Calibri" panose="020F0502020204030204" pitchFamily="34" charset="0"/>
                <a:cs typeface="Calibri" panose="020F0502020204030204" pitchFamily="34" charset="0"/>
              </a:rPr>
              <a:t>Only public information is available</a:t>
            </a:r>
          </a:p>
          <a:p>
            <a:r>
              <a:rPr lang="en-US" dirty="0">
                <a:latin typeface="Calibri" panose="020F0502020204030204" pitchFamily="34" charset="0"/>
                <a:cs typeface="Calibri" panose="020F0502020204030204" pitchFamily="34" charset="0"/>
              </a:rPr>
              <a:t>Global information is available</a:t>
            </a:r>
          </a:p>
        </p:txBody>
      </p:sp>
      <p:sp>
        <p:nvSpPr>
          <p:cNvPr id="3" name="Title 2"/>
          <p:cNvSpPr>
            <a:spLocks noGrp="1"/>
          </p:cNvSpPr>
          <p:nvPr>
            <p:ph type="title"/>
          </p:nvPr>
        </p:nvSpPr>
        <p:spPr/>
        <p:txBody>
          <a:bodyPr/>
          <a:lstStyle/>
          <a:p>
            <a:r>
              <a:rPr lang="en-US" dirty="0">
                <a:latin typeface="Calibri" panose="020F0502020204030204" pitchFamily="34" charset="0"/>
                <a:cs typeface="Calibri" panose="020F0502020204030204" pitchFamily="34" charset="0"/>
              </a:rPr>
              <a:t>Herd Behavior</a:t>
            </a:r>
          </a:p>
        </p:txBody>
      </p:sp>
    </p:spTree>
    <p:extLst>
      <p:ext uri="{BB962C8B-B14F-4D97-AF65-F5344CB8AC3E}">
        <p14:creationId xmlns:p14="http://schemas.microsoft.com/office/powerpoint/2010/main" val="42449720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Diffusion Types</a:t>
            </a:r>
          </a:p>
        </p:txBody>
      </p:sp>
      <p:sp>
        <p:nvSpPr>
          <p:cNvPr id="3" name="Content Placeholder 2"/>
          <p:cNvSpPr>
            <a:spLocks noGrp="1"/>
          </p:cNvSpPr>
          <p:nvPr>
            <p:ph idx="1"/>
          </p:nvPr>
        </p:nvSpPr>
        <p:spPr>
          <a:xfrm>
            <a:off x="1676400" y="1219200"/>
            <a:ext cx="8229600" cy="5318760"/>
          </a:xfrm>
        </p:spPr>
        <p:txBody>
          <a:bodyPr/>
          <a:lstStyle/>
          <a:p>
            <a:r>
              <a:rPr lang="en-US" b="1" dirty="0"/>
              <a:t>Herd Behavior</a:t>
            </a:r>
          </a:p>
          <a:p>
            <a:r>
              <a:rPr lang="en-US" b="1" dirty="0"/>
              <a:t>Information Cascade</a:t>
            </a:r>
          </a:p>
          <a:p>
            <a:endParaRPr lang="en-AU" dirty="0"/>
          </a:p>
        </p:txBody>
      </p:sp>
      <p:sp>
        <p:nvSpPr>
          <p:cNvPr id="9" name="Content Placeholder 4"/>
          <p:cNvSpPr txBox="1">
            <a:spLocks/>
          </p:cNvSpPr>
          <p:nvPr/>
        </p:nvSpPr>
        <p:spPr>
          <a:xfrm>
            <a:off x="1981200" y="4038601"/>
            <a:ext cx="8229600" cy="701731"/>
          </a:xfrm>
          <a:prstGeom prst="rect">
            <a:avLst/>
          </a:prstGeom>
        </p:spPr>
        <p:txBody>
          <a:bodyPr wrap="square">
            <a:sp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dirty="0"/>
              <a:t>We define the process of interfering with information diffusion</a:t>
            </a:r>
          </a:p>
          <a:p>
            <a:pPr marL="0" indent="0" algn="ctr">
              <a:buNone/>
            </a:pPr>
            <a:r>
              <a:rPr lang="en-US" sz="1800" b="1" dirty="0"/>
              <a:t>by expediting, delaying, or even stopping diffusion as </a:t>
            </a:r>
            <a:r>
              <a:rPr lang="en-US" sz="1800" b="1" dirty="0">
                <a:solidFill>
                  <a:srgbClr val="FF0000"/>
                </a:solidFill>
              </a:rPr>
              <a:t>Intervention</a:t>
            </a:r>
          </a:p>
        </p:txBody>
      </p:sp>
    </p:spTree>
    <p:extLst>
      <p:ext uri="{BB962C8B-B14F-4D97-AF65-F5344CB8AC3E}">
        <p14:creationId xmlns:p14="http://schemas.microsoft.com/office/powerpoint/2010/main" val="528914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Herd Behavior</a:t>
            </a:r>
          </a:p>
        </p:txBody>
      </p:sp>
      <p:sp>
        <p:nvSpPr>
          <p:cNvPr id="3" name="Content Placeholder 2"/>
          <p:cNvSpPr>
            <a:spLocks noGrp="1"/>
          </p:cNvSpPr>
          <p:nvPr>
            <p:ph idx="1"/>
          </p:nvPr>
        </p:nvSpPr>
        <p:spPr>
          <a:xfrm>
            <a:off x="1981200" y="1066800"/>
            <a:ext cx="8534400" cy="5318760"/>
          </a:xfrm>
        </p:spPr>
        <p:txBody>
          <a:bodyPr>
            <a:normAutofit/>
          </a:bodyPr>
          <a:lstStyle/>
          <a:p>
            <a:pPr marL="0" indent="0">
              <a:buNone/>
            </a:pPr>
            <a:r>
              <a:rPr lang="en-US" dirty="0">
                <a:solidFill>
                  <a:srgbClr val="FF0000"/>
                </a:solidFill>
                <a:latin typeface="Calibri" panose="020F0502020204030204" pitchFamily="34" charset="0"/>
                <a:cs typeface="Calibri" panose="020F0502020204030204" pitchFamily="34" charset="0"/>
              </a:rPr>
              <a:t>Herd behavior </a:t>
            </a:r>
            <a:r>
              <a:rPr lang="en-US" dirty="0">
                <a:latin typeface="Calibri" panose="020F0502020204030204" pitchFamily="34" charset="0"/>
                <a:cs typeface="Calibri" panose="020F0502020204030204" pitchFamily="34" charset="0"/>
              </a:rPr>
              <a:t>describes when a group of individuals performs the same or similar actions </a:t>
            </a:r>
            <a:r>
              <a:rPr lang="en-US" dirty="0">
                <a:solidFill>
                  <a:srgbClr val="00B0F0"/>
                </a:solidFill>
                <a:latin typeface="Calibri" panose="020F0502020204030204" pitchFamily="34" charset="0"/>
                <a:cs typeface="Calibri" panose="020F0502020204030204" pitchFamily="34" charset="0"/>
              </a:rPr>
              <a:t>without any plan</a:t>
            </a:r>
          </a:p>
          <a:p>
            <a:pPr marL="0" indent="0">
              <a:buNone/>
            </a:pPr>
            <a:endParaRPr lang="en-US" b="1" dirty="0"/>
          </a:p>
          <a:p>
            <a:pPr marL="0" indent="0">
              <a:buNone/>
            </a:pPr>
            <a:r>
              <a:rPr lang="en-US" b="1" dirty="0">
                <a:latin typeface="Calibri" panose="020F0502020204030204" pitchFamily="34" charset="0"/>
                <a:cs typeface="Calibri" panose="020F0502020204030204" pitchFamily="34" charset="0"/>
              </a:rPr>
              <a:t>Main Components of Herd Behavior</a:t>
            </a:r>
          </a:p>
          <a:p>
            <a:pPr lvl="1"/>
            <a:r>
              <a:rPr lang="en-US" dirty="0">
                <a:latin typeface="Calibri" panose="020F0502020204030204" pitchFamily="34" charset="0"/>
                <a:cs typeface="Calibri" panose="020F0502020204030204" pitchFamily="34" charset="0"/>
              </a:rPr>
              <a:t>Connections between individuals</a:t>
            </a:r>
          </a:p>
          <a:p>
            <a:pPr lvl="1"/>
            <a:r>
              <a:rPr lang="en-US" dirty="0">
                <a:latin typeface="Calibri" panose="020F0502020204030204" pitchFamily="34" charset="0"/>
                <a:cs typeface="Calibri" panose="020F0502020204030204" pitchFamily="34" charset="0"/>
              </a:rPr>
              <a:t>A method to transfer behaviors among individuals or to observe the others’ behaviors (global information)</a:t>
            </a:r>
          </a:p>
          <a:p>
            <a:pPr marL="0" indent="0">
              <a:buNone/>
            </a:pPr>
            <a:endParaRPr lang="en-US" b="1" dirty="0"/>
          </a:p>
          <a:p>
            <a:pPr marL="0" indent="0">
              <a:buNone/>
            </a:pPr>
            <a:r>
              <a:rPr lang="en-US" b="1" dirty="0">
                <a:latin typeface="Calibri" panose="020F0502020204030204" pitchFamily="34" charset="0"/>
                <a:cs typeface="Calibri" panose="020F0502020204030204" pitchFamily="34" charset="0"/>
              </a:rPr>
              <a:t>Examples of Herd Behavior</a:t>
            </a:r>
          </a:p>
          <a:p>
            <a:pPr lvl="1"/>
            <a:r>
              <a:rPr lang="en-US" dirty="0">
                <a:latin typeface="Calibri" panose="020F0502020204030204" pitchFamily="34" charset="0"/>
                <a:cs typeface="Calibri" panose="020F0502020204030204" pitchFamily="34" charset="0"/>
              </a:rPr>
              <a:t>Flocks, herds of animals, and audiences during sporting events</a:t>
            </a:r>
          </a:p>
        </p:txBody>
      </p:sp>
    </p:spTree>
    <p:extLst>
      <p:ext uri="{BB962C8B-B14F-4D97-AF65-F5344CB8AC3E}">
        <p14:creationId xmlns:p14="http://schemas.microsoft.com/office/powerpoint/2010/main" val="875654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文本, 信件&#10;&#10;描述已自动生成">
            <a:extLst>
              <a:ext uri="{FF2B5EF4-FFF2-40B4-BE49-F238E27FC236}">
                <a16:creationId xmlns:a16="http://schemas.microsoft.com/office/drawing/2014/main" id="{FB5C4CB1-5FA5-B847-9FD7-1D065247BE48}"/>
              </a:ext>
            </a:extLst>
          </p:cNvPr>
          <p:cNvPicPr>
            <a:picLocks noChangeAspect="1"/>
          </p:cNvPicPr>
          <p:nvPr/>
        </p:nvPicPr>
        <p:blipFill>
          <a:blip r:embed="rId2"/>
          <a:stretch>
            <a:fillRect/>
          </a:stretch>
        </p:blipFill>
        <p:spPr>
          <a:xfrm>
            <a:off x="934817" y="1476676"/>
            <a:ext cx="9232900" cy="2514600"/>
          </a:xfrm>
          <a:prstGeom prst="rect">
            <a:avLst/>
          </a:prstGeom>
        </p:spPr>
      </p:pic>
      <p:sp>
        <p:nvSpPr>
          <p:cNvPr id="7" name="文本框 6">
            <a:extLst>
              <a:ext uri="{FF2B5EF4-FFF2-40B4-BE49-F238E27FC236}">
                <a16:creationId xmlns:a16="http://schemas.microsoft.com/office/drawing/2014/main" id="{1B9725FC-D2B0-524F-A1E6-10041C0B884D}"/>
              </a:ext>
            </a:extLst>
          </p:cNvPr>
          <p:cNvSpPr txBox="1"/>
          <p:nvPr/>
        </p:nvSpPr>
        <p:spPr>
          <a:xfrm>
            <a:off x="785270" y="438210"/>
            <a:ext cx="7543800" cy="461665"/>
          </a:xfrm>
          <a:prstGeom prst="rect">
            <a:avLst/>
          </a:prstGeom>
          <a:noFill/>
        </p:spPr>
        <p:txBody>
          <a:bodyPr wrap="square" rtlCol="0">
            <a:spAutoFit/>
          </a:bodyPr>
          <a:lstStyle/>
          <a:p>
            <a:r>
              <a:rPr kumimoji="1" lang="en-US" altLang="zh-CN" sz="2400" b="1" dirty="0">
                <a:latin typeface="Arial" panose="020B0604020202020204" pitchFamily="34" charset="0"/>
                <a:cs typeface="Arial" panose="020B0604020202020204" pitchFamily="34" charset="0"/>
              </a:rPr>
              <a:t>Online quiz 4</a:t>
            </a:r>
            <a:endParaRPr kumimoji="1" lang="zh-CN" altLang="en-US"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010296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Observability in Herb Behavior</a:t>
            </a:r>
          </a:p>
        </p:txBody>
      </p:sp>
      <p:sp>
        <p:nvSpPr>
          <p:cNvPr id="3" name="Content Placeholder 2"/>
          <p:cNvSpPr>
            <a:spLocks noGrp="1"/>
          </p:cNvSpPr>
          <p:nvPr>
            <p:ph idx="1"/>
          </p:nvPr>
        </p:nvSpPr>
        <p:spPr>
          <a:xfrm>
            <a:off x="1981200" y="1066800"/>
            <a:ext cx="8229600" cy="5486400"/>
          </a:xfrm>
        </p:spPr>
        <p:txBody>
          <a:bodyPr/>
          <a:lstStyle/>
          <a:p>
            <a:pPr marL="0" indent="0">
              <a:buNone/>
            </a:pPr>
            <a:r>
              <a:rPr lang="en-US" dirty="0">
                <a:latin typeface="Calibri" panose="020F0502020204030204" pitchFamily="34" charset="0"/>
                <a:cs typeface="Calibri" panose="020F0502020204030204" pitchFamily="34" charset="0"/>
              </a:rPr>
              <a:t>In herd behavior, individuals make decisions by </a:t>
            </a:r>
            <a:r>
              <a:rPr lang="en-US" dirty="0">
                <a:solidFill>
                  <a:srgbClr val="00B0F0"/>
                </a:solidFill>
                <a:latin typeface="Calibri" panose="020F0502020204030204" pitchFamily="34" charset="0"/>
                <a:cs typeface="Calibri" panose="020F0502020204030204" pitchFamily="34" charset="0"/>
              </a:rPr>
              <a:t>observing all other individuals’ decisions </a:t>
            </a:r>
          </a:p>
          <a:p>
            <a:r>
              <a:rPr lang="en-US" dirty="0">
                <a:latin typeface="Calibri" panose="020F0502020204030204" pitchFamily="34" charset="0"/>
                <a:cs typeface="Calibri" panose="020F0502020204030204" pitchFamily="34" charset="0"/>
              </a:rPr>
              <a:t>In general, herd behavior’s network is close to </a:t>
            </a:r>
            <a:r>
              <a:rPr lang="en-US" dirty="0">
                <a:solidFill>
                  <a:srgbClr val="FF0000"/>
                </a:solidFill>
                <a:latin typeface="Calibri" panose="020F0502020204030204" pitchFamily="34" charset="0"/>
                <a:cs typeface="Calibri" panose="020F0502020204030204" pitchFamily="34" charset="0"/>
              </a:rPr>
              <a:t>a complete graph </a:t>
            </a:r>
            <a:r>
              <a:rPr lang="en-US" dirty="0">
                <a:latin typeface="Calibri" panose="020F0502020204030204" pitchFamily="34" charset="0"/>
                <a:cs typeface="Calibri" panose="020F0502020204030204" pitchFamily="34" charset="0"/>
              </a:rPr>
              <a:t>where nodes can observe at least most other nodes and they can observe public information</a:t>
            </a:r>
          </a:p>
          <a:p>
            <a:pPr lvl="1"/>
            <a:r>
              <a:rPr lang="en-US" dirty="0">
                <a:latin typeface="Calibri" panose="020F0502020204030204" pitchFamily="34" charset="0"/>
                <a:cs typeface="Calibri" panose="020F0502020204030204" pitchFamily="34" charset="0"/>
              </a:rPr>
              <a:t>For example, they can see the crowd</a:t>
            </a:r>
          </a:p>
        </p:txBody>
      </p:sp>
    </p:spTree>
    <p:extLst>
      <p:ext uri="{BB962C8B-B14F-4D97-AF65-F5344CB8AC3E}">
        <p14:creationId xmlns:p14="http://schemas.microsoft.com/office/powerpoint/2010/main" val="41330025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Intervention Work?</a:t>
            </a:r>
          </a:p>
        </p:txBody>
      </p:sp>
      <p:sp>
        <p:nvSpPr>
          <p:cNvPr id="3" name="Content Placeholder 2"/>
          <p:cNvSpPr>
            <a:spLocks noGrp="1"/>
          </p:cNvSpPr>
          <p:nvPr>
            <p:ph idx="1"/>
          </p:nvPr>
        </p:nvSpPr>
        <p:spPr>
          <a:xfrm>
            <a:off x="1600200" y="838200"/>
            <a:ext cx="9067800" cy="5867400"/>
          </a:xfrm>
        </p:spPr>
        <p:txBody>
          <a:bodyPr>
            <a:normAutofit/>
          </a:bodyPr>
          <a:lstStyle/>
          <a:p>
            <a:r>
              <a:rPr lang="en-US" dirty="0">
                <a:latin typeface="Calibri" panose="020F0502020204030204" pitchFamily="34" charset="0"/>
                <a:cs typeface="Calibri" panose="020F0502020204030204" pitchFamily="34" charset="0"/>
              </a:rPr>
              <a:t>When a new piece of private information releases,</a:t>
            </a:r>
          </a:p>
          <a:p>
            <a:pPr lvl="1"/>
            <a:r>
              <a:rPr lang="en-US" dirty="0">
                <a:latin typeface="Calibri" panose="020F0502020204030204" pitchFamily="34" charset="0"/>
                <a:cs typeface="Calibri" panose="020F0502020204030204" pitchFamily="34" charset="0"/>
              </a:rPr>
              <a:t>The herd reevaluate their guesses and this may create completely new results</a:t>
            </a:r>
          </a:p>
          <a:p>
            <a:r>
              <a:rPr lang="en-US" dirty="0">
                <a:latin typeface="Calibri" panose="020F0502020204030204" pitchFamily="34" charset="0"/>
                <a:cs typeface="Calibri" panose="020F0502020204030204" pitchFamily="34" charset="0"/>
              </a:rPr>
              <a:t>The Emperor’s New Clothes</a:t>
            </a:r>
          </a:p>
          <a:p>
            <a:pPr lvl="1"/>
            <a:r>
              <a:rPr lang="en-US" dirty="0">
                <a:latin typeface="Calibri" panose="020F0502020204030204" pitchFamily="34" charset="0"/>
                <a:cs typeface="Calibri" panose="020F0502020204030204" pitchFamily="34" charset="0"/>
              </a:rPr>
              <a:t>When the boy gives his private observation, other people compare it with their observation and confirm it</a:t>
            </a:r>
          </a:p>
          <a:p>
            <a:pPr lvl="1"/>
            <a:r>
              <a:rPr lang="en-US" dirty="0">
                <a:latin typeface="Calibri" panose="020F0502020204030204" pitchFamily="34" charset="0"/>
                <a:cs typeface="Calibri" panose="020F0502020204030204" pitchFamily="34" charset="0"/>
              </a:rPr>
              <a:t>This piece of information may change others’ guess and ends the herding effect</a:t>
            </a:r>
          </a:p>
        </p:txBody>
      </p:sp>
    </p:spTree>
    <p:extLst>
      <p:ext uri="{BB962C8B-B14F-4D97-AF65-F5344CB8AC3E}">
        <p14:creationId xmlns:p14="http://schemas.microsoft.com/office/powerpoint/2010/main" val="18539578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7"/>
          </p:nvPr>
        </p:nvSpPr>
        <p:spPr>
          <a:xfrm>
            <a:off x="3505200" y="3886200"/>
            <a:ext cx="7086600" cy="2438400"/>
          </a:xfrm>
        </p:spPr>
        <p:txBody>
          <a:bodyPr/>
          <a:lstStyle/>
          <a:p>
            <a:r>
              <a:rPr lang="en-US" dirty="0"/>
              <a:t>In the presence of a network</a:t>
            </a:r>
          </a:p>
          <a:p>
            <a:r>
              <a:rPr lang="en-US" dirty="0"/>
              <a:t>Only local information is available</a:t>
            </a:r>
          </a:p>
        </p:txBody>
      </p:sp>
      <p:sp>
        <p:nvSpPr>
          <p:cNvPr id="3" name="Title 2"/>
          <p:cNvSpPr>
            <a:spLocks noGrp="1"/>
          </p:cNvSpPr>
          <p:nvPr>
            <p:ph type="title"/>
          </p:nvPr>
        </p:nvSpPr>
        <p:spPr/>
        <p:txBody>
          <a:bodyPr/>
          <a:lstStyle/>
          <a:p>
            <a:r>
              <a:rPr lang="en-US" dirty="0"/>
              <a:t>Information Cascade</a:t>
            </a:r>
          </a:p>
        </p:txBody>
      </p:sp>
    </p:spTree>
    <p:extLst>
      <p:ext uri="{BB962C8B-B14F-4D97-AF65-F5344CB8AC3E}">
        <p14:creationId xmlns:p14="http://schemas.microsoft.com/office/powerpoint/2010/main" val="4506271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Independent Cascade Model (ICM)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latin typeface="Calibri" panose="020F0502020204030204" pitchFamily="34" charset="0"/>
                    <a:cs typeface="Calibri" panose="020F0502020204030204" pitchFamily="34" charset="0"/>
                  </a:rPr>
                  <a:t>A node activated at time </a:t>
                </a:r>
                <a14:m>
                  <m:oMath xmlns:m="http://schemas.openxmlformats.org/officeDocument/2006/math">
                    <m:r>
                      <a:rPr lang="en-US" i="1" dirty="0" smtClean="0">
                        <a:latin typeface="Cambria Math" panose="02040503050406030204" pitchFamily="18" charset="0"/>
                      </a:rPr>
                      <m:t>𝑡</m:t>
                    </m:r>
                  </m:oMath>
                </a14:m>
                <a:r>
                  <a:rPr lang="en-US" dirty="0">
                    <a:latin typeface="Calibri" panose="020F0502020204030204" pitchFamily="34" charset="0"/>
                    <a:cs typeface="Calibri" panose="020F0502020204030204" pitchFamily="34" charset="0"/>
                  </a:rPr>
                  <a:t>, has </a:t>
                </a:r>
                <a:r>
                  <a:rPr lang="en-US" dirty="0">
                    <a:solidFill>
                      <a:srgbClr val="00B0F0"/>
                    </a:solidFill>
                    <a:latin typeface="Calibri" panose="020F0502020204030204" pitchFamily="34" charset="0"/>
                    <a:cs typeface="Calibri" panose="020F0502020204030204" pitchFamily="34" charset="0"/>
                  </a:rPr>
                  <a:t>one chance</a:t>
                </a:r>
                <a:r>
                  <a:rPr lang="en-US" dirty="0">
                    <a:latin typeface="Calibri" panose="020F0502020204030204" pitchFamily="34" charset="0"/>
                    <a:cs typeface="Calibri" panose="020F0502020204030204" pitchFamily="34" charset="0"/>
                  </a:rPr>
                  <a:t>, at time step </a:t>
                </a:r>
                <a14:m>
                  <m:oMath xmlns:m="http://schemas.openxmlformats.org/officeDocument/2006/math">
                    <m:r>
                      <a:rPr lang="en-US" i="1" dirty="0" smtClean="0">
                        <a:solidFill>
                          <a:srgbClr val="FF0000"/>
                        </a:solidFill>
                        <a:latin typeface="Cambria Math" panose="02040503050406030204" pitchFamily="18" charset="0"/>
                      </a:rPr>
                      <m:t>𝑡</m:t>
                    </m:r>
                    <m:r>
                      <a:rPr lang="en-US" i="1" dirty="0" smtClean="0">
                        <a:solidFill>
                          <a:srgbClr val="FF0000"/>
                        </a:solidFill>
                        <a:latin typeface="Cambria Math" panose="02040503050406030204" pitchFamily="18" charset="0"/>
                      </a:rPr>
                      <m:t>+1</m:t>
                    </m:r>
                  </m:oMath>
                </a14:m>
                <a:r>
                  <a:rPr lang="en-US" i="1" dirty="0">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 to activate its neighbors</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Assume </a:t>
                </a:r>
                <a14:m>
                  <m:oMath xmlns:m="http://schemas.openxmlformats.org/officeDocument/2006/math">
                    <m:r>
                      <a:rPr lang="en-US" i="1" dirty="0" smtClean="0">
                        <a:latin typeface="Cambria Math" panose="02040503050406030204" pitchFamily="18" charset="0"/>
                      </a:rPr>
                      <m:t>𝑣</m:t>
                    </m:r>
                    <m:r>
                      <a:rPr lang="en-US" i="1" dirty="0" smtClean="0">
                        <a:latin typeface="Cambria Math" panose="02040503050406030204" pitchFamily="18" charset="0"/>
                      </a:rPr>
                      <m:t> </m:t>
                    </m:r>
                  </m:oMath>
                </a14:m>
                <a:r>
                  <a:rPr lang="en-US" dirty="0">
                    <a:latin typeface="Calibri" panose="020F0502020204030204" pitchFamily="34" charset="0"/>
                    <a:cs typeface="Calibri" panose="020F0502020204030204" pitchFamily="34" charset="0"/>
                  </a:rPr>
                  <a:t>is activated at time </a:t>
                </a:r>
                <a14:m>
                  <m:oMath xmlns:m="http://schemas.openxmlformats.org/officeDocument/2006/math">
                    <m:r>
                      <a:rPr lang="en-US" i="1" dirty="0" smtClean="0">
                        <a:latin typeface="Cambria Math" panose="02040503050406030204" pitchFamily="18" charset="0"/>
                      </a:rPr>
                      <m:t>𝑡</m:t>
                    </m:r>
                  </m:oMath>
                </a14:m>
                <a:endParaRPr lang="en-US" i="1"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For any neighbor </a:t>
                </a:r>
                <a14:m>
                  <m:oMath xmlns:m="http://schemas.openxmlformats.org/officeDocument/2006/math">
                    <m:r>
                      <a:rPr lang="en-US" i="1" dirty="0" smtClean="0">
                        <a:latin typeface="Cambria Math" panose="02040503050406030204" pitchFamily="18" charset="0"/>
                      </a:rPr>
                      <m:t>𝑤</m:t>
                    </m:r>
                  </m:oMath>
                </a14:m>
                <a:r>
                  <a:rPr lang="en-US" dirty="0">
                    <a:latin typeface="Calibri" panose="020F0502020204030204" pitchFamily="34" charset="0"/>
                    <a:cs typeface="Calibri" panose="020F0502020204030204" pitchFamily="34" charset="0"/>
                  </a:rPr>
                  <a:t> of </a:t>
                </a:r>
                <a14:m>
                  <m:oMath xmlns:m="http://schemas.openxmlformats.org/officeDocument/2006/math">
                    <m:r>
                      <a:rPr lang="en-US" i="1" dirty="0" smtClean="0">
                        <a:latin typeface="Cambria Math" panose="02040503050406030204" pitchFamily="18" charset="0"/>
                      </a:rPr>
                      <m:t>𝑣</m:t>
                    </m:r>
                  </m:oMath>
                </a14:m>
                <a:r>
                  <a:rPr lang="en-US" dirty="0">
                    <a:latin typeface="Calibri" panose="020F0502020204030204" pitchFamily="34" charset="0"/>
                    <a:cs typeface="Calibri" panose="020F0502020204030204" pitchFamily="34" charset="0"/>
                  </a:rPr>
                  <a:t>, there’s a probability </a:t>
                </a:r>
                <a14:m>
                  <m:oMath xmlns:m="http://schemas.openxmlformats.org/officeDocument/2006/math">
                    <m:r>
                      <a:rPr lang="en-US" i="1" dirty="0" smtClean="0">
                        <a:latin typeface="Cambria Math" panose="02040503050406030204" pitchFamily="18" charset="0"/>
                      </a:rPr>
                      <m:t>𝑝</m:t>
                    </m:r>
                    <m:r>
                      <a:rPr lang="en-US" i="1" baseline="-25000" dirty="0" err="1" smtClean="0">
                        <a:latin typeface="Cambria Math" panose="02040503050406030204" pitchFamily="18" charset="0"/>
                      </a:rPr>
                      <m:t>𝑣𝑤</m:t>
                    </m:r>
                  </m:oMath>
                </a14:m>
                <a:r>
                  <a:rPr lang="en-US" dirty="0">
                    <a:latin typeface="Calibri" panose="020F0502020204030204" pitchFamily="34" charset="0"/>
                    <a:cs typeface="Calibri" panose="020F0502020204030204" pitchFamily="34" charset="0"/>
                  </a:rPr>
                  <a:t> that node </a:t>
                </a:r>
                <a14:m>
                  <m:oMath xmlns:m="http://schemas.openxmlformats.org/officeDocument/2006/math">
                    <m:r>
                      <a:rPr lang="en-US" i="1" dirty="0" smtClean="0">
                        <a:latin typeface="Cambria Math" panose="02040503050406030204" pitchFamily="18" charset="0"/>
                      </a:rPr>
                      <m:t>𝑤</m:t>
                    </m:r>
                    <m:r>
                      <a:rPr lang="en-US" i="1" dirty="0" smtClean="0">
                        <a:latin typeface="Cambria Math" panose="02040503050406030204" pitchFamily="18" charset="0"/>
                      </a:rPr>
                      <m:t> </m:t>
                    </m:r>
                  </m:oMath>
                </a14:m>
                <a:r>
                  <a:rPr lang="en-US" dirty="0">
                    <a:latin typeface="Calibri" panose="020F0502020204030204" pitchFamily="34" charset="0"/>
                    <a:cs typeface="Calibri" panose="020F0502020204030204" pitchFamily="34" charset="0"/>
                  </a:rPr>
                  <a:t>gets activated at time </a:t>
                </a:r>
                <a14:m>
                  <m:oMath xmlns:m="http://schemas.openxmlformats.org/officeDocument/2006/math">
                    <m:r>
                      <a:rPr lang="en-US" i="1" dirty="0" smtClean="0">
                        <a:solidFill>
                          <a:srgbClr val="FF0000"/>
                        </a:solidFill>
                        <a:latin typeface="Cambria Math" panose="02040503050406030204" pitchFamily="18" charset="0"/>
                      </a:rPr>
                      <m:t>𝑡</m:t>
                    </m:r>
                    <m:r>
                      <a:rPr lang="en-US" i="1" dirty="0">
                        <a:solidFill>
                          <a:srgbClr val="FF0000"/>
                        </a:solidFill>
                        <a:latin typeface="Cambria Math" panose="02040503050406030204" pitchFamily="18" charset="0"/>
                      </a:rPr>
                      <m:t>+1</m:t>
                    </m:r>
                  </m:oMath>
                </a14:m>
                <a:r>
                  <a:rPr lang="en-US" dirty="0">
                    <a:latin typeface="Calibri" panose="020F0502020204030204" pitchFamily="34" charset="0"/>
                    <a:cs typeface="Calibri" panose="020F0502020204030204" pitchFamily="34" charset="0"/>
                  </a:rPr>
                  <a:t>.</a:t>
                </a:r>
              </a:p>
              <a:p>
                <a:pPr marL="457200" lvl="1" indent="0">
                  <a:buNone/>
                </a:pPr>
                <a:r>
                  <a:rPr lang="en-US" dirty="0">
                    <a:latin typeface="Calibri" panose="020F0502020204030204" pitchFamily="34" charset="0"/>
                    <a:cs typeface="Calibri" panose="020F0502020204030204" pitchFamily="34" charset="0"/>
                  </a:rPr>
                  <a:t> </a:t>
                </a:r>
              </a:p>
              <a:p>
                <a:r>
                  <a:rPr lang="en-US" dirty="0">
                    <a:latin typeface="Calibri" panose="020F0502020204030204" pitchFamily="34" charset="0"/>
                    <a:cs typeface="Calibri" panose="020F0502020204030204" pitchFamily="34" charset="0"/>
                  </a:rPr>
                  <a:t>Node </a:t>
                </a:r>
                <a14:m>
                  <m:oMath xmlns:m="http://schemas.openxmlformats.org/officeDocument/2006/math">
                    <m:r>
                      <a:rPr lang="en-US" i="1" dirty="0" smtClean="0">
                        <a:latin typeface="Cambria Math" panose="02040503050406030204" pitchFamily="18" charset="0"/>
                      </a:rPr>
                      <m:t>𝑣</m:t>
                    </m:r>
                    <m:r>
                      <a:rPr lang="en-US" i="1" dirty="0" smtClean="0">
                        <a:latin typeface="Cambria Math" panose="02040503050406030204" pitchFamily="18" charset="0"/>
                      </a:rPr>
                      <m:t> </m:t>
                    </m:r>
                  </m:oMath>
                </a14:m>
                <a:r>
                  <a:rPr lang="en-US" dirty="0">
                    <a:latin typeface="Calibri" panose="020F0502020204030204" pitchFamily="34" charset="0"/>
                    <a:cs typeface="Calibri" panose="020F0502020204030204" pitchFamily="34" charset="0"/>
                  </a:rPr>
                  <a:t>activated at time </a:t>
                </a:r>
                <a14:m>
                  <m:oMath xmlns:m="http://schemas.openxmlformats.org/officeDocument/2006/math">
                    <m:r>
                      <a:rPr lang="en-US" i="1" dirty="0" smtClean="0">
                        <a:latin typeface="Cambria Math" panose="02040503050406030204" pitchFamily="18" charset="0"/>
                      </a:rPr>
                      <m:t>𝑡</m:t>
                    </m:r>
                    <m:r>
                      <a:rPr lang="en-US" i="1" dirty="0" smtClean="0">
                        <a:latin typeface="Cambria Math" panose="02040503050406030204" pitchFamily="18" charset="0"/>
                      </a:rPr>
                      <m:t> </m:t>
                    </m:r>
                  </m:oMath>
                </a14:m>
                <a:r>
                  <a:rPr lang="en-US" dirty="0">
                    <a:latin typeface="Calibri" panose="020F0502020204030204" pitchFamily="34" charset="0"/>
                    <a:cs typeface="Calibri" panose="020F0502020204030204" pitchFamily="34" charset="0"/>
                  </a:rPr>
                  <a:t>has </a:t>
                </a:r>
                <a:r>
                  <a:rPr lang="en-US" dirty="0">
                    <a:solidFill>
                      <a:srgbClr val="00B0F0"/>
                    </a:solidFill>
                    <a:latin typeface="Calibri" panose="020F0502020204030204" pitchFamily="34" charset="0"/>
                    <a:cs typeface="Calibri" panose="020F0502020204030204" pitchFamily="34" charset="0"/>
                  </a:rPr>
                  <a:t>a single chance </a:t>
                </a:r>
                <a:r>
                  <a:rPr lang="en-US" dirty="0">
                    <a:latin typeface="Calibri" panose="020F0502020204030204" pitchFamily="34" charset="0"/>
                    <a:cs typeface="Calibri" panose="020F0502020204030204" pitchFamily="34" charset="0"/>
                  </a:rPr>
                  <a:t>of activating its neighbors</a:t>
                </a:r>
              </a:p>
              <a:p>
                <a:pPr lvl="1"/>
                <a:r>
                  <a:rPr lang="en-US" dirty="0">
                    <a:solidFill>
                      <a:srgbClr val="00B050"/>
                    </a:solidFill>
                    <a:latin typeface="Calibri" panose="020F0502020204030204" pitchFamily="34" charset="0"/>
                    <a:cs typeface="Calibri" panose="020F0502020204030204" pitchFamily="34" charset="0"/>
                  </a:rPr>
                  <a:t>The activation can only happen at </a:t>
                </a:r>
                <a14:m>
                  <m:oMath xmlns:m="http://schemas.openxmlformats.org/officeDocument/2006/math">
                    <m:r>
                      <a:rPr lang="en-US" i="1" dirty="0" smtClean="0">
                        <a:solidFill>
                          <a:srgbClr val="00B050"/>
                        </a:solidFill>
                        <a:latin typeface="Cambria Math" panose="02040503050406030204" pitchFamily="18" charset="0"/>
                      </a:rPr>
                      <m:t>𝑡</m:t>
                    </m:r>
                    <m:r>
                      <a:rPr lang="en-US" i="1" dirty="0" smtClean="0">
                        <a:solidFill>
                          <a:srgbClr val="00B050"/>
                        </a:solidFill>
                        <a:latin typeface="Cambria Math" panose="02040503050406030204" pitchFamily="18" charset="0"/>
                      </a:rPr>
                      <m:t>+1</m:t>
                    </m:r>
                  </m:oMath>
                </a14:m>
                <a:endParaRPr lang="en-US" i="1" dirty="0">
                  <a:solidFill>
                    <a:srgbClr val="00B050"/>
                  </a:solidFill>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33" t="-1031"/>
                </a:stretch>
              </a:blipFill>
            </p:spPr>
            <p:txBody>
              <a:bodyPr/>
              <a:lstStyle/>
              <a:p>
                <a:r>
                  <a:rPr lang="en-AU">
                    <a:noFill/>
                  </a:rPr>
                  <a:t> </a:t>
                </a:r>
              </a:p>
            </p:txBody>
          </p:sp>
        </mc:Fallback>
      </mc:AlternateContent>
    </p:spTree>
    <p:extLst>
      <p:ext uri="{BB962C8B-B14F-4D97-AF65-F5344CB8AC3E}">
        <p14:creationId xmlns:p14="http://schemas.microsoft.com/office/powerpoint/2010/main" val="6048096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ICM Algorithm</a:t>
            </a:r>
          </a:p>
        </p:txBody>
      </p:sp>
      <p:pic>
        <p:nvPicPr>
          <p:cNvPr id="7" name="Picture 6"/>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981200" y="1066800"/>
            <a:ext cx="6981486" cy="5243124"/>
          </a:xfrm>
          <a:prstGeom prst="rect">
            <a:avLst/>
          </a:prstGeom>
        </p:spPr>
      </p:pic>
      <p:sp>
        <p:nvSpPr>
          <p:cNvPr id="3" name="Rectangle 2"/>
          <p:cNvSpPr/>
          <p:nvPr/>
        </p:nvSpPr>
        <p:spPr>
          <a:xfrm>
            <a:off x="2819400" y="3810000"/>
            <a:ext cx="4038600" cy="990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p:cNvSpPr txBox="1"/>
          <p:nvPr/>
        </p:nvSpPr>
        <p:spPr>
          <a:xfrm>
            <a:off x="3276600" y="3048000"/>
            <a:ext cx="3872022" cy="338554"/>
          </a:xfrm>
          <a:prstGeom prst="rect">
            <a:avLst/>
          </a:prstGeom>
          <a:noFill/>
          <a:ln/>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r>
              <a:rPr lang="en-US" sz="1600" dirty="0">
                <a:solidFill>
                  <a:schemeClr val="tx1"/>
                </a:solidFill>
                <a:latin typeface="Calibri" panose="020F0502020204030204" pitchFamily="34" charset="0"/>
                <a:cs typeface="Calibri" panose="020F0502020204030204" pitchFamily="34" charset="0"/>
              </a:rPr>
              <a:t>\\ the set of nodes being activated at time </a:t>
            </a:r>
            <a:r>
              <a:rPr lang="en-US" sz="1600" dirty="0" err="1">
                <a:solidFill>
                  <a:schemeClr val="tx1"/>
                </a:solidFill>
                <a:latin typeface="Calibri" panose="020F0502020204030204" pitchFamily="34" charset="0"/>
                <a:cs typeface="Calibri" panose="020F0502020204030204" pitchFamily="34" charset="0"/>
              </a:rPr>
              <a:t>i</a:t>
            </a:r>
            <a:endParaRPr lang="en-AU" sz="16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899994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Independent Cascade Model: An Example</a:t>
            </a:r>
            <a:endParaRPr lang="en-US" sz="2000" dirty="0"/>
          </a:p>
        </p:txBody>
      </p:sp>
      <p:sp>
        <p:nvSpPr>
          <p:cNvPr id="4" name="TextBox 3"/>
          <p:cNvSpPr txBox="1"/>
          <p:nvPr/>
        </p:nvSpPr>
        <p:spPr>
          <a:xfrm>
            <a:off x="5867401" y="6057169"/>
            <a:ext cx="4580421" cy="338554"/>
          </a:xfrm>
          <a:prstGeom prst="rect">
            <a:avLst/>
          </a:prstGeom>
          <a:noFill/>
          <a:ln/>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r>
              <a:rPr lang="en-US" sz="1600" dirty="0">
                <a:solidFill>
                  <a:schemeClr val="tx1"/>
                </a:solidFill>
                <a:latin typeface="Calibri" panose="020F0502020204030204" pitchFamily="34" charset="0"/>
                <a:cs typeface="Calibri" panose="020F0502020204030204" pitchFamily="34" charset="0"/>
              </a:rPr>
              <a:t>The edge weight represents the influence probability.</a:t>
            </a:r>
            <a:endParaRPr lang="en-AU" sz="1600" dirty="0">
              <a:solidFill>
                <a:schemeClr val="tx1"/>
              </a:solidFill>
              <a:latin typeface="Calibri" panose="020F0502020204030204" pitchFamily="34" charset="0"/>
              <a:cs typeface="Calibri" panose="020F0502020204030204" pitchFamily="34" charset="0"/>
            </a:endParaRPr>
          </a:p>
        </p:txBody>
      </p:sp>
      <p:grpSp>
        <p:nvGrpSpPr>
          <p:cNvPr id="61" name="Group 60">
            <a:extLst>
              <a:ext uri="{FF2B5EF4-FFF2-40B4-BE49-F238E27FC236}">
                <a16:creationId xmlns:a16="http://schemas.microsoft.com/office/drawing/2014/main" id="{252757F4-99B5-A545-A957-C465989C1CA0}"/>
              </a:ext>
            </a:extLst>
          </p:cNvPr>
          <p:cNvGrpSpPr/>
          <p:nvPr/>
        </p:nvGrpSpPr>
        <p:grpSpPr>
          <a:xfrm>
            <a:off x="2774311" y="1107666"/>
            <a:ext cx="3010041" cy="1061895"/>
            <a:chOff x="1250310" y="1107665"/>
            <a:chExt cx="3010041" cy="1061895"/>
          </a:xfrm>
        </p:grpSpPr>
        <mc:AlternateContent xmlns:mc="http://schemas.openxmlformats.org/markup-compatibility/2006" xmlns:a14="http://schemas.microsoft.com/office/drawing/2010/main">
          <mc:Choice Requires="a14">
            <p:sp>
              <p:nvSpPr>
                <p:cNvPr id="2" name="Oval 1">
                  <a:extLst>
                    <a:ext uri="{FF2B5EF4-FFF2-40B4-BE49-F238E27FC236}">
                      <a16:creationId xmlns:a16="http://schemas.microsoft.com/office/drawing/2014/main" id="{DF4FBF86-FCAC-F548-AB89-7598B611E4DE}"/>
                    </a:ext>
                  </a:extLst>
                </p:cNvPr>
                <p:cNvSpPr/>
                <p:nvPr/>
              </p:nvSpPr>
              <p:spPr>
                <a:xfrm>
                  <a:off x="1250310" y="1465155"/>
                  <a:ext cx="304800" cy="30480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1</m:t>
                            </m:r>
                          </m:sub>
                        </m:sSub>
                      </m:oMath>
                    </m:oMathPara>
                  </a14:m>
                  <a:endParaRPr lang="en-US" sz="1400" dirty="0"/>
                </a:p>
              </p:txBody>
            </p:sp>
          </mc:Choice>
          <mc:Fallback xmlns="">
            <p:sp>
              <p:nvSpPr>
                <p:cNvPr id="2" name="Oval 1">
                  <a:extLst>
                    <a:ext uri="{FF2B5EF4-FFF2-40B4-BE49-F238E27FC236}">
                      <a16:creationId xmlns:a16="http://schemas.microsoft.com/office/drawing/2014/main" id="{DF4FBF86-FCAC-F548-AB89-7598B611E4DE}"/>
                    </a:ext>
                  </a:extLst>
                </p:cNvPr>
                <p:cNvSpPr>
                  <a:spLocks noRot="1" noChangeAspect="1" noMove="1" noResize="1" noEditPoints="1" noAdjustHandles="1" noChangeArrowheads="1" noChangeShapeType="1" noTextEdit="1"/>
                </p:cNvSpPr>
                <p:nvPr/>
              </p:nvSpPr>
              <p:spPr>
                <a:xfrm>
                  <a:off x="1250310" y="1465155"/>
                  <a:ext cx="304800" cy="304800"/>
                </a:xfrm>
                <a:prstGeom prst="ellipse">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F3F6E78D-2D05-B44C-99FF-FC9AABFF2B39}"/>
                    </a:ext>
                  </a:extLst>
                </p:cNvPr>
                <p:cNvSpPr/>
                <p:nvPr/>
              </p:nvSpPr>
              <p:spPr>
                <a:xfrm>
                  <a:off x="1818525" y="1107665"/>
                  <a:ext cx="304800" cy="3048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2</m:t>
                            </m:r>
                          </m:sub>
                        </m:sSub>
                      </m:oMath>
                    </m:oMathPara>
                  </a14:m>
                  <a:endParaRPr lang="en-US" sz="1400" dirty="0"/>
                </a:p>
              </p:txBody>
            </p:sp>
          </mc:Choice>
          <mc:Fallback xmlns="">
            <p:sp>
              <p:nvSpPr>
                <p:cNvPr id="7" name="Oval 6">
                  <a:extLst>
                    <a:ext uri="{FF2B5EF4-FFF2-40B4-BE49-F238E27FC236}">
                      <a16:creationId xmlns:a16="http://schemas.microsoft.com/office/drawing/2014/main" id="{F3F6E78D-2D05-B44C-99FF-FC9AABFF2B39}"/>
                    </a:ext>
                  </a:extLst>
                </p:cNvPr>
                <p:cNvSpPr>
                  <a:spLocks noRot="1" noChangeAspect="1" noMove="1" noResize="1" noEditPoints="1" noAdjustHandles="1" noChangeArrowheads="1" noChangeShapeType="1" noTextEdit="1"/>
                </p:cNvSpPr>
                <p:nvPr/>
              </p:nvSpPr>
              <p:spPr>
                <a:xfrm>
                  <a:off x="1818525" y="1107665"/>
                  <a:ext cx="304800" cy="304800"/>
                </a:xfrm>
                <a:prstGeom prst="ellipse">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6680E443-2BB4-8444-A36D-C47C0E332C22}"/>
                    </a:ext>
                  </a:extLst>
                </p:cNvPr>
                <p:cNvSpPr/>
                <p:nvPr/>
              </p:nvSpPr>
              <p:spPr>
                <a:xfrm>
                  <a:off x="1901575" y="1864760"/>
                  <a:ext cx="304800" cy="3048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altLang="zh-CN" sz="1400" i="1">
                                <a:latin typeface="Cambria Math" panose="02040503050406030204" pitchFamily="18" charset="0"/>
                              </a:rPr>
                              <m:t>3</m:t>
                            </m:r>
                          </m:sub>
                        </m:sSub>
                      </m:oMath>
                    </m:oMathPara>
                  </a14:m>
                  <a:endParaRPr lang="en-US" sz="1400" dirty="0"/>
                </a:p>
              </p:txBody>
            </p:sp>
          </mc:Choice>
          <mc:Fallback xmlns="">
            <p:sp>
              <p:nvSpPr>
                <p:cNvPr id="8" name="Oval 7">
                  <a:extLst>
                    <a:ext uri="{FF2B5EF4-FFF2-40B4-BE49-F238E27FC236}">
                      <a16:creationId xmlns:a16="http://schemas.microsoft.com/office/drawing/2014/main" id="{6680E443-2BB4-8444-A36D-C47C0E332C22}"/>
                    </a:ext>
                  </a:extLst>
                </p:cNvPr>
                <p:cNvSpPr>
                  <a:spLocks noRot="1" noChangeAspect="1" noMove="1" noResize="1" noEditPoints="1" noAdjustHandles="1" noChangeArrowheads="1" noChangeShapeType="1" noTextEdit="1"/>
                </p:cNvSpPr>
                <p:nvPr/>
              </p:nvSpPr>
              <p:spPr>
                <a:xfrm>
                  <a:off x="1901575" y="1864760"/>
                  <a:ext cx="304800" cy="304800"/>
                </a:xfrm>
                <a:prstGeom prst="ellipse">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1AEC038A-3D76-C04D-A42C-886D6B6205DB}"/>
                    </a:ext>
                  </a:extLst>
                </p:cNvPr>
                <p:cNvSpPr/>
                <p:nvPr/>
              </p:nvSpPr>
              <p:spPr>
                <a:xfrm>
                  <a:off x="2492859" y="1465155"/>
                  <a:ext cx="304800" cy="3048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altLang="zh-CN" sz="1400" i="1">
                                <a:latin typeface="Cambria Math" panose="02040503050406030204" pitchFamily="18" charset="0"/>
                              </a:rPr>
                              <m:t>4</m:t>
                            </m:r>
                          </m:sub>
                        </m:sSub>
                      </m:oMath>
                    </m:oMathPara>
                  </a14:m>
                  <a:endParaRPr lang="en-US" sz="1400" dirty="0"/>
                </a:p>
              </p:txBody>
            </p:sp>
          </mc:Choice>
          <mc:Fallback xmlns="">
            <p:sp>
              <p:nvSpPr>
                <p:cNvPr id="10" name="Oval 9">
                  <a:extLst>
                    <a:ext uri="{FF2B5EF4-FFF2-40B4-BE49-F238E27FC236}">
                      <a16:creationId xmlns:a16="http://schemas.microsoft.com/office/drawing/2014/main" id="{1AEC038A-3D76-C04D-A42C-886D6B6205DB}"/>
                    </a:ext>
                  </a:extLst>
                </p:cNvPr>
                <p:cNvSpPr>
                  <a:spLocks noRot="1" noChangeAspect="1" noMove="1" noResize="1" noEditPoints="1" noAdjustHandles="1" noChangeArrowheads="1" noChangeShapeType="1" noTextEdit="1"/>
                </p:cNvSpPr>
                <p:nvPr/>
              </p:nvSpPr>
              <p:spPr>
                <a:xfrm>
                  <a:off x="2492859" y="1465155"/>
                  <a:ext cx="304800" cy="304800"/>
                </a:xfrm>
                <a:prstGeom prst="ellipse">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4934D247-D090-324D-9F90-B78FB219A319}"/>
                    </a:ext>
                  </a:extLst>
                </p:cNvPr>
                <p:cNvSpPr/>
                <p:nvPr/>
              </p:nvSpPr>
              <p:spPr>
                <a:xfrm>
                  <a:off x="3258111" y="1457912"/>
                  <a:ext cx="304800" cy="3048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altLang="zh-CN" sz="1400" i="1">
                                <a:latin typeface="Cambria Math" panose="02040503050406030204" pitchFamily="18" charset="0"/>
                              </a:rPr>
                              <m:t>5</m:t>
                            </m:r>
                          </m:sub>
                        </m:sSub>
                      </m:oMath>
                    </m:oMathPara>
                  </a14:m>
                  <a:endParaRPr lang="en-US" sz="1400" dirty="0"/>
                </a:p>
              </p:txBody>
            </p:sp>
          </mc:Choice>
          <mc:Fallback xmlns="">
            <p:sp>
              <p:nvSpPr>
                <p:cNvPr id="11" name="Oval 10">
                  <a:extLst>
                    <a:ext uri="{FF2B5EF4-FFF2-40B4-BE49-F238E27FC236}">
                      <a16:creationId xmlns:a16="http://schemas.microsoft.com/office/drawing/2014/main" id="{4934D247-D090-324D-9F90-B78FB219A319}"/>
                    </a:ext>
                  </a:extLst>
                </p:cNvPr>
                <p:cNvSpPr>
                  <a:spLocks noRot="1" noChangeAspect="1" noMove="1" noResize="1" noEditPoints="1" noAdjustHandles="1" noChangeArrowheads="1" noChangeShapeType="1" noTextEdit="1"/>
                </p:cNvSpPr>
                <p:nvPr/>
              </p:nvSpPr>
              <p:spPr>
                <a:xfrm>
                  <a:off x="3258111" y="1457912"/>
                  <a:ext cx="304800" cy="304800"/>
                </a:xfrm>
                <a:prstGeom prst="ellipse">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419C54EE-3B22-E942-A03A-F2B03D825A9D}"/>
                    </a:ext>
                  </a:extLst>
                </p:cNvPr>
                <p:cNvSpPr/>
                <p:nvPr/>
              </p:nvSpPr>
              <p:spPr>
                <a:xfrm>
                  <a:off x="3955551" y="1153112"/>
                  <a:ext cx="304800" cy="3048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altLang="zh-CN" sz="1400" i="1">
                                <a:latin typeface="Cambria Math" panose="02040503050406030204" pitchFamily="18" charset="0"/>
                              </a:rPr>
                              <m:t>6</m:t>
                            </m:r>
                          </m:sub>
                        </m:sSub>
                      </m:oMath>
                    </m:oMathPara>
                  </a14:m>
                  <a:endParaRPr lang="en-US" sz="1400" dirty="0"/>
                </a:p>
              </p:txBody>
            </p:sp>
          </mc:Choice>
          <mc:Fallback xmlns="">
            <p:sp>
              <p:nvSpPr>
                <p:cNvPr id="12" name="Oval 11">
                  <a:extLst>
                    <a:ext uri="{FF2B5EF4-FFF2-40B4-BE49-F238E27FC236}">
                      <a16:creationId xmlns:a16="http://schemas.microsoft.com/office/drawing/2014/main" id="{419C54EE-3B22-E942-A03A-F2B03D825A9D}"/>
                    </a:ext>
                  </a:extLst>
                </p:cNvPr>
                <p:cNvSpPr>
                  <a:spLocks noRot="1" noChangeAspect="1" noMove="1" noResize="1" noEditPoints="1" noAdjustHandles="1" noChangeArrowheads="1" noChangeShapeType="1" noTextEdit="1"/>
                </p:cNvSpPr>
                <p:nvPr/>
              </p:nvSpPr>
              <p:spPr>
                <a:xfrm>
                  <a:off x="3955551" y="1153112"/>
                  <a:ext cx="304800" cy="304800"/>
                </a:xfrm>
                <a:prstGeom prst="ellipse">
                  <a:avLst/>
                </a:prstGeom>
                <a:blipFill>
                  <a:blip r:embed="rId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0E234AD1-C8FE-B44B-8E12-7F6440572815}"/>
                    </a:ext>
                  </a:extLst>
                </p:cNvPr>
                <p:cNvSpPr/>
                <p:nvPr/>
              </p:nvSpPr>
              <p:spPr>
                <a:xfrm>
                  <a:off x="3955551" y="1864760"/>
                  <a:ext cx="304800" cy="3048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altLang="zh-CN" sz="1400" i="1">
                                <a:latin typeface="Cambria Math" panose="02040503050406030204" pitchFamily="18" charset="0"/>
                              </a:rPr>
                              <m:t>7</m:t>
                            </m:r>
                          </m:sub>
                        </m:sSub>
                      </m:oMath>
                    </m:oMathPara>
                  </a14:m>
                  <a:endParaRPr lang="en-US" dirty="0"/>
                </a:p>
              </p:txBody>
            </p:sp>
          </mc:Choice>
          <mc:Fallback xmlns="">
            <p:sp>
              <p:nvSpPr>
                <p:cNvPr id="13" name="Oval 12">
                  <a:extLst>
                    <a:ext uri="{FF2B5EF4-FFF2-40B4-BE49-F238E27FC236}">
                      <a16:creationId xmlns:a16="http://schemas.microsoft.com/office/drawing/2014/main" id="{0E234AD1-C8FE-B44B-8E12-7F6440572815}"/>
                    </a:ext>
                  </a:extLst>
                </p:cNvPr>
                <p:cNvSpPr>
                  <a:spLocks noRot="1" noChangeAspect="1" noMove="1" noResize="1" noEditPoints="1" noAdjustHandles="1" noChangeArrowheads="1" noChangeShapeType="1" noTextEdit="1"/>
                </p:cNvSpPr>
                <p:nvPr/>
              </p:nvSpPr>
              <p:spPr>
                <a:xfrm>
                  <a:off x="3955551" y="1864760"/>
                  <a:ext cx="304800" cy="304800"/>
                </a:xfrm>
                <a:prstGeom prst="ellipse">
                  <a:avLst/>
                </a:prstGeom>
                <a:blipFill>
                  <a:blip r:embed="rId9"/>
                  <a:stretch>
                    <a:fillRect/>
                  </a:stretch>
                </a:blipFill>
                <a:ln>
                  <a:solidFill>
                    <a:schemeClr val="tx1"/>
                  </a:solidFill>
                </a:ln>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C25455B7-0D50-D043-910A-A6F7DAEBDC45}"/>
                </a:ext>
              </a:extLst>
            </p:cNvPr>
            <p:cNvCxnSpPr>
              <a:cxnSpLocks/>
              <a:stCxn id="2" idx="7"/>
              <a:endCxn id="7" idx="2"/>
            </p:cNvCxnSpPr>
            <p:nvPr/>
          </p:nvCxnSpPr>
          <p:spPr>
            <a:xfrm flipV="1">
              <a:off x="1510473" y="1260065"/>
              <a:ext cx="308052" cy="2497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156154F-2D16-9347-AF67-84289DDD47EE}"/>
                </a:ext>
              </a:extLst>
            </p:cNvPr>
            <p:cNvCxnSpPr>
              <a:cxnSpLocks/>
              <a:stCxn id="2" idx="5"/>
              <a:endCxn id="8" idx="2"/>
            </p:cNvCxnSpPr>
            <p:nvPr/>
          </p:nvCxnSpPr>
          <p:spPr>
            <a:xfrm>
              <a:off x="1510473" y="1725318"/>
              <a:ext cx="391102" cy="29184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538D6DBE-DFAE-004D-9522-BFC060165E36}"/>
                </a:ext>
              </a:extLst>
            </p:cNvPr>
            <p:cNvCxnSpPr>
              <a:cxnSpLocks/>
              <a:stCxn id="7" idx="6"/>
              <a:endCxn id="10" idx="1"/>
            </p:cNvCxnSpPr>
            <p:nvPr/>
          </p:nvCxnSpPr>
          <p:spPr>
            <a:xfrm>
              <a:off x="2123325" y="1260065"/>
              <a:ext cx="414171" cy="2497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35A1D450-53AC-8C42-B7C4-44A1189F90C7}"/>
                </a:ext>
              </a:extLst>
            </p:cNvPr>
            <p:cNvCxnSpPr>
              <a:cxnSpLocks/>
              <a:stCxn id="8" idx="6"/>
              <a:endCxn id="10" idx="3"/>
            </p:cNvCxnSpPr>
            <p:nvPr/>
          </p:nvCxnSpPr>
          <p:spPr>
            <a:xfrm flipV="1">
              <a:off x="2206375" y="1725318"/>
              <a:ext cx="331121" cy="29184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308601A8-971E-EE49-80C9-7E3423117EC3}"/>
                </a:ext>
              </a:extLst>
            </p:cNvPr>
            <p:cNvCxnSpPr>
              <a:cxnSpLocks/>
              <a:stCxn id="10" idx="6"/>
              <a:endCxn id="11" idx="2"/>
            </p:cNvCxnSpPr>
            <p:nvPr/>
          </p:nvCxnSpPr>
          <p:spPr>
            <a:xfrm flipV="1">
              <a:off x="2797659" y="1610312"/>
              <a:ext cx="460452" cy="724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A248976C-1F96-8540-9B6B-25236D3E2EE9}"/>
                </a:ext>
              </a:extLst>
            </p:cNvPr>
            <p:cNvCxnSpPr>
              <a:cxnSpLocks/>
              <a:stCxn id="11" idx="7"/>
              <a:endCxn id="12" idx="2"/>
            </p:cNvCxnSpPr>
            <p:nvPr/>
          </p:nvCxnSpPr>
          <p:spPr>
            <a:xfrm flipV="1">
              <a:off x="3518274" y="1305512"/>
              <a:ext cx="437277" cy="19703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7AD6F3AC-5562-C34B-8776-96EAD47E4ADD}"/>
                </a:ext>
              </a:extLst>
            </p:cNvPr>
            <p:cNvCxnSpPr>
              <a:cxnSpLocks/>
              <a:stCxn id="11" idx="5"/>
              <a:endCxn id="13" idx="2"/>
            </p:cNvCxnSpPr>
            <p:nvPr/>
          </p:nvCxnSpPr>
          <p:spPr>
            <a:xfrm>
              <a:off x="3518274" y="1718075"/>
              <a:ext cx="437277" cy="29908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4" name="TextBox 53">
              <a:extLst>
                <a:ext uri="{FF2B5EF4-FFF2-40B4-BE49-F238E27FC236}">
                  <a16:creationId xmlns:a16="http://schemas.microsoft.com/office/drawing/2014/main" id="{5E5CE42C-631B-8F4F-8BDC-C4DD8E948A58}"/>
                </a:ext>
              </a:extLst>
            </p:cNvPr>
            <p:cNvSpPr txBox="1"/>
            <p:nvPr/>
          </p:nvSpPr>
          <p:spPr>
            <a:xfrm>
              <a:off x="1363193" y="1118824"/>
              <a:ext cx="360996" cy="261610"/>
            </a:xfrm>
            <a:prstGeom prst="rect">
              <a:avLst/>
            </a:prstGeom>
            <a:noFill/>
            <a:ln>
              <a:noFill/>
            </a:ln>
            <a:effectLst>
              <a:outerShdw blurRad="44450" dist="27940" dir="5400000" algn="ctr">
                <a:srgbClr val="000000">
                  <a:alpha val="32000"/>
                </a:srgbClr>
              </a:outerShdw>
            </a:effectLst>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r>
                <a:rPr lang="en-US" altLang="zh-CN" sz="1100">
                  <a:solidFill>
                    <a:schemeClr val="tx1"/>
                  </a:solidFill>
                  <a:latin typeface="Times New Roman" panose="02020603050405020304" pitchFamily="18" charset="0"/>
                  <a:cs typeface="Times New Roman" panose="02020603050405020304" pitchFamily="18" charset="0"/>
                </a:rPr>
                <a:t>0.5</a:t>
              </a:r>
              <a:endParaRPr lang="en-US" sz="1100" dirty="0">
                <a:solidFill>
                  <a:schemeClr val="tx1"/>
                </a:solidFill>
                <a:latin typeface="Times New Roman" panose="02020603050405020304" pitchFamily="18" charset="0"/>
                <a:cs typeface="Times New Roman" panose="02020603050405020304" pitchFamily="18" charset="0"/>
              </a:endParaRPr>
            </a:p>
          </p:txBody>
        </p:sp>
        <p:sp>
          <p:nvSpPr>
            <p:cNvPr id="55" name="TextBox 54">
              <a:extLst>
                <a:ext uri="{FF2B5EF4-FFF2-40B4-BE49-F238E27FC236}">
                  <a16:creationId xmlns:a16="http://schemas.microsoft.com/office/drawing/2014/main" id="{8C6FDAE7-B9F7-0A45-B1E9-1F49997EBC27}"/>
                </a:ext>
              </a:extLst>
            </p:cNvPr>
            <p:cNvSpPr txBox="1"/>
            <p:nvPr/>
          </p:nvSpPr>
          <p:spPr>
            <a:xfrm>
              <a:off x="2204100" y="1138764"/>
              <a:ext cx="360997" cy="261610"/>
            </a:xfrm>
            <a:prstGeom prst="rect">
              <a:avLst/>
            </a:prstGeom>
            <a:noFill/>
            <a:ln>
              <a:noFill/>
            </a:ln>
            <a:effectLst>
              <a:outerShdw blurRad="44450" dist="27940" dir="5400000" algn="ctr">
                <a:srgbClr val="000000">
                  <a:alpha val="32000"/>
                </a:srgbClr>
              </a:outerShdw>
            </a:effectLst>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r>
                <a:rPr lang="en-US" altLang="zh-CN" sz="1100" dirty="0">
                  <a:solidFill>
                    <a:schemeClr val="tx1"/>
                  </a:solidFill>
                  <a:latin typeface="Times New Roman" panose="02020603050405020304" pitchFamily="18" charset="0"/>
                  <a:cs typeface="Times New Roman" panose="02020603050405020304" pitchFamily="18" charset="0"/>
                </a:rPr>
                <a:t>0.2</a:t>
              </a:r>
              <a:endParaRPr lang="en-US" sz="1100" dirty="0">
                <a:solidFill>
                  <a:schemeClr val="tx1"/>
                </a:solidFill>
                <a:latin typeface="Times New Roman" panose="02020603050405020304" pitchFamily="18" charset="0"/>
                <a:cs typeface="Times New Roman" panose="02020603050405020304" pitchFamily="18" charset="0"/>
              </a:endParaRPr>
            </a:p>
          </p:txBody>
        </p:sp>
        <p:sp>
          <p:nvSpPr>
            <p:cNvPr id="56" name="TextBox 55">
              <a:extLst>
                <a:ext uri="{FF2B5EF4-FFF2-40B4-BE49-F238E27FC236}">
                  <a16:creationId xmlns:a16="http://schemas.microsoft.com/office/drawing/2014/main" id="{45D1BEF9-F4EF-0E43-8741-6DA006C9B18B}"/>
                </a:ext>
              </a:extLst>
            </p:cNvPr>
            <p:cNvSpPr txBox="1"/>
            <p:nvPr/>
          </p:nvSpPr>
          <p:spPr>
            <a:xfrm>
              <a:off x="1374612" y="1802299"/>
              <a:ext cx="360997" cy="261610"/>
            </a:xfrm>
            <a:prstGeom prst="rect">
              <a:avLst/>
            </a:prstGeom>
            <a:noFill/>
            <a:ln>
              <a:noFill/>
            </a:ln>
            <a:effectLst>
              <a:outerShdw blurRad="44450" dist="27940" dir="5400000" algn="ctr">
                <a:srgbClr val="000000">
                  <a:alpha val="32000"/>
                </a:srgbClr>
              </a:outerShdw>
            </a:effectLst>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r>
                <a:rPr lang="en-US" altLang="zh-CN" sz="1100" dirty="0">
                  <a:solidFill>
                    <a:schemeClr val="tx1"/>
                  </a:solidFill>
                  <a:latin typeface="Times New Roman" panose="02020603050405020304" pitchFamily="18" charset="0"/>
                  <a:cs typeface="Times New Roman" panose="02020603050405020304" pitchFamily="18" charset="0"/>
                </a:rPr>
                <a:t>0.8</a:t>
              </a:r>
              <a:endParaRPr lang="en-US" sz="1100" dirty="0">
                <a:solidFill>
                  <a:schemeClr val="tx1"/>
                </a:solidFill>
                <a:latin typeface="Times New Roman" panose="02020603050405020304" pitchFamily="18" charset="0"/>
                <a:cs typeface="Times New Roman" panose="02020603050405020304" pitchFamily="18" charset="0"/>
              </a:endParaRPr>
            </a:p>
          </p:txBody>
        </p:sp>
        <p:sp>
          <p:nvSpPr>
            <p:cNvPr id="57" name="TextBox 56">
              <a:extLst>
                <a:ext uri="{FF2B5EF4-FFF2-40B4-BE49-F238E27FC236}">
                  <a16:creationId xmlns:a16="http://schemas.microsoft.com/office/drawing/2014/main" id="{8CD979F5-36BD-9741-8E04-644A5D848B5A}"/>
                </a:ext>
              </a:extLst>
            </p:cNvPr>
            <p:cNvSpPr txBox="1"/>
            <p:nvPr/>
          </p:nvSpPr>
          <p:spPr>
            <a:xfrm>
              <a:off x="2341576" y="1867583"/>
              <a:ext cx="360997" cy="261610"/>
            </a:xfrm>
            <a:prstGeom prst="rect">
              <a:avLst/>
            </a:prstGeom>
            <a:noFill/>
            <a:ln>
              <a:noFill/>
            </a:ln>
            <a:effectLst>
              <a:outerShdw blurRad="44450" dist="27940" dir="5400000" algn="ctr">
                <a:srgbClr val="000000">
                  <a:alpha val="32000"/>
                </a:srgbClr>
              </a:outerShdw>
            </a:effectLst>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r>
                <a:rPr lang="en-US" altLang="zh-CN" sz="1100" dirty="0">
                  <a:solidFill>
                    <a:schemeClr val="tx1"/>
                  </a:solidFill>
                  <a:latin typeface="Times New Roman" panose="02020603050405020304" pitchFamily="18" charset="0"/>
                  <a:cs typeface="Times New Roman" panose="02020603050405020304" pitchFamily="18" charset="0"/>
                </a:rPr>
                <a:t>0.1</a:t>
              </a:r>
              <a:endParaRPr lang="en-US" sz="1100" dirty="0">
                <a:solidFill>
                  <a:schemeClr val="tx1"/>
                </a:solidFill>
                <a:latin typeface="Times New Roman" panose="02020603050405020304" pitchFamily="18" charset="0"/>
                <a:cs typeface="Times New Roman" panose="02020603050405020304" pitchFamily="18" charset="0"/>
              </a:endParaRPr>
            </a:p>
          </p:txBody>
        </p:sp>
        <p:sp>
          <p:nvSpPr>
            <p:cNvPr id="58" name="TextBox 57">
              <a:extLst>
                <a:ext uri="{FF2B5EF4-FFF2-40B4-BE49-F238E27FC236}">
                  <a16:creationId xmlns:a16="http://schemas.microsoft.com/office/drawing/2014/main" id="{F35FE74A-EBCC-D245-B1E4-05DB7C1C1950}"/>
                </a:ext>
              </a:extLst>
            </p:cNvPr>
            <p:cNvSpPr txBox="1"/>
            <p:nvPr/>
          </p:nvSpPr>
          <p:spPr>
            <a:xfrm>
              <a:off x="2813480" y="1334350"/>
              <a:ext cx="360997" cy="261610"/>
            </a:xfrm>
            <a:prstGeom prst="rect">
              <a:avLst/>
            </a:prstGeom>
            <a:noFill/>
            <a:ln>
              <a:noFill/>
            </a:ln>
            <a:effectLst>
              <a:outerShdw blurRad="44450" dist="27940" dir="5400000" algn="ctr">
                <a:srgbClr val="000000">
                  <a:alpha val="32000"/>
                </a:srgbClr>
              </a:outerShdw>
            </a:effectLst>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r>
                <a:rPr lang="en-US" altLang="zh-CN" sz="1100" dirty="0">
                  <a:solidFill>
                    <a:schemeClr val="tx1"/>
                  </a:solidFill>
                  <a:latin typeface="Times New Roman" panose="02020603050405020304" pitchFamily="18" charset="0"/>
                  <a:cs typeface="Times New Roman" panose="02020603050405020304" pitchFamily="18" charset="0"/>
                </a:rPr>
                <a:t>0.6</a:t>
              </a:r>
              <a:endParaRPr lang="en-US" sz="1100" dirty="0">
                <a:solidFill>
                  <a:schemeClr val="tx1"/>
                </a:solidFill>
                <a:latin typeface="Times New Roman" panose="02020603050405020304" pitchFamily="18" charset="0"/>
                <a:cs typeface="Times New Roman" panose="02020603050405020304" pitchFamily="18" charset="0"/>
              </a:endParaRPr>
            </a:p>
          </p:txBody>
        </p:sp>
        <p:sp>
          <p:nvSpPr>
            <p:cNvPr id="59" name="TextBox 58">
              <a:extLst>
                <a:ext uri="{FF2B5EF4-FFF2-40B4-BE49-F238E27FC236}">
                  <a16:creationId xmlns:a16="http://schemas.microsoft.com/office/drawing/2014/main" id="{907514F9-F6A0-D041-8770-561C19386F51}"/>
                </a:ext>
              </a:extLst>
            </p:cNvPr>
            <p:cNvSpPr txBox="1"/>
            <p:nvPr/>
          </p:nvSpPr>
          <p:spPr>
            <a:xfrm>
              <a:off x="3437728" y="1174707"/>
              <a:ext cx="360997" cy="261610"/>
            </a:xfrm>
            <a:prstGeom prst="rect">
              <a:avLst/>
            </a:prstGeom>
            <a:noFill/>
            <a:ln>
              <a:noFill/>
            </a:ln>
            <a:effectLst>
              <a:outerShdw blurRad="44450" dist="27940" dir="5400000" algn="ctr">
                <a:srgbClr val="000000">
                  <a:alpha val="32000"/>
                </a:srgbClr>
              </a:outerShdw>
            </a:effectLst>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r>
                <a:rPr lang="en-US" altLang="zh-CN" sz="1100" dirty="0">
                  <a:solidFill>
                    <a:schemeClr val="tx1"/>
                  </a:solidFill>
                  <a:latin typeface="Times New Roman" panose="02020603050405020304" pitchFamily="18" charset="0"/>
                  <a:cs typeface="Times New Roman" panose="02020603050405020304" pitchFamily="18" charset="0"/>
                </a:rPr>
                <a:t>0.3</a:t>
              </a:r>
              <a:endParaRPr lang="en-US" sz="1100" dirty="0">
                <a:solidFill>
                  <a:schemeClr val="tx1"/>
                </a:solidFill>
                <a:latin typeface="Times New Roman" panose="02020603050405020304" pitchFamily="18" charset="0"/>
                <a:cs typeface="Times New Roman" panose="02020603050405020304" pitchFamily="18" charset="0"/>
              </a:endParaRPr>
            </a:p>
          </p:txBody>
        </p:sp>
        <p:sp>
          <p:nvSpPr>
            <p:cNvPr id="60" name="TextBox 59">
              <a:extLst>
                <a:ext uri="{FF2B5EF4-FFF2-40B4-BE49-F238E27FC236}">
                  <a16:creationId xmlns:a16="http://schemas.microsoft.com/office/drawing/2014/main" id="{B169E334-4FCE-8C44-8F83-01F287D334BE}"/>
                </a:ext>
              </a:extLst>
            </p:cNvPr>
            <p:cNvSpPr txBox="1"/>
            <p:nvPr/>
          </p:nvSpPr>
          <p:spPr>
            <a:xfrm>
              <a:off x="3472715" y="1860651"/>
              <a:ext cx="360997" cy="261610"/>
            </a:xfrm>
            <a:prstGeom prst="rect">
              <a:avLst/>
            </a:prstGeom>
            <a:noFill/>
            <a:ln>
              <a:noFill/>
            </a:ln>
            <a:effectLst>
              <a:outerShdw blurRad="44450" dist="27940" dir="5400000" algn="ctr">
                <a:srgbClr val="000000">
                  <a:alpha val="32000"/>
                </a:srgbClr>
              </a:outerShdw>
            </a:effectLst>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r>
                <a:rPr lang="en-US" altLang="zh-CN" sz="1100" dirty="0">
                  <a:solidFill>
                    <a:schemeClr val="tx1"/>
                  </a:solidFill>
                  <a:latin typeface="Times New Roman" panose="02020603050405020304" pitchFamily="18" charset="0"/>
                  <a:cs typeface="Times New Roman" panose="02020603050405020304" pitchFamily="18" charset="0"/>
                </a:rPr>
                <a:t>0.9</a:t>
              </a:r>
              <a:endParaRPr lang="en-US" sz="1100" dirty="0">
                <a:solidFill>
                  <a:schemeClr val="tx1"/>
                </a:solidFill>
                <a:latin typeface="Times New Roman" panose="02020603050405020304" pitchFamily="18" charset="0"/>
                <a:cs typeface="Times New Roman" panose="02020603050405020304" pitchFamily="18" charset="0"/>
              </a:endParaRPr>
            </a:p>
          </p:txBody>
        </p:sp>
      </p:grpSp>
      <p:grpSp>
        <p:nvGrpSpPr>
          <p:cNvPr id="62" name="Group 61">
            <a:extLst>
              <a:ext uri="{FF2B5EF4-FFF2-40B4-BE49-F238E27FC236}">
                <a16:creationId xmlns:a16="http://schemas.microsoft.com/office/drawing/2014/main" id="{D5ABA62E-3386-8E48-82F1-42790C62FCD4}"/>
              </a:ext>
            </a:extLst>
          </p:cNvPr>
          <p:cNvGrpSpPr/>
          <p:nvPr/>
        </p:nvGrpSpPr>
        <p:grpSpPr>
          <a:xfrm>
            <a:off x="6324600" y="1138765"/>
            <a:ext cx="3065028" cy="1061895"/>
            <a:chOff x="1195323" y="1107665"/>
            <a:chExt cx="3065028" cy="1061895"/>
          </a:xfrm>
        </p:grpSpPr>
        <mc:AlternateContent xmlns:mc="http://schemas.openxmlformats.org/markup-compatibility/2006" xmlns:a14="http://schemas.microsoft.com/office/drawing/2010/main">
          <mc:Choice Requires="a14">
            <p:sp>
              <p:nvSpPr>
                <p:cNvPr id="63" name="Oval 62">
                  <a:extLst>
                    <a:ext uri="{FF2B5EF4-FFF2-40B4-BE49-F238E27FC236}">
                      <a16:creationId xmlns:a16="http://schemas.microsoft.com/office/drawing/2014/main" id="{33B2BF38-0A0B-8445-8C0E-5D298CA7C3CF}"/>
                    </a:ext>
                  </a:extLst>
                </p:cNvPr>
                <p:cNvSpPr/>
                <p:nvPr/>
              </p:nvSpPr>
              <p:spPr>
                <a:xfrm>
                  <a:off x="1250310" y="1465155"/>
                  <a:ext cx="304800" cy="30480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1</m:t>
                            </m:r>
                          </m:sub>
                        </m:sSub>
                      </m:oMath>
                    </m:oMathPara>
                  </a14:m>
                  <a:endParaRPr lang="en-US" sz="1400" dirty="0"/>
                </a:p>
              </p:txBody>
            </p:sp>
          </mc:Choice>
          <mc:Fallback xmlns="">
            <p:sp>
              <p:nvSpPr>
                <p:cNvPr id="63" name="Oval 62">
                  <a:extLst>
                    <a:ext uri="{FF2B5EF4-FFF2-40B4-BE49-F238E27FC236}">
                      <a16:creationId xmlns:a16="http://schemas.microsoft.com/office/drawing/2014/main" id="{33B2BF38-0A0B-8445-8C0E-5D298CA7C3CF}"/>
                    </a:ext>
                  </a:extLst>
                </p:cNvPr>
                <p:cNvSpPr>
                  <a:spLocks noRot="1" noChangeAspect="1" noMove="1" noResize="1" noEditPoints="1" noAdjustHandles="1" noChangeArrowheads="1" noChangeShapeType="1" noTextEdit="1"/>
                </p:cNvSpPr>
                <p:nvPr/>
              </p:nvSpPr>
              <p:spPr>
                <a:xfrm>
                  <a:off x="1250310" y="1465155"/>
                  <a:ext cx="304800" cy="304800"/>
                </a:xfrm>
                <a:prstGeom prst="ellipse">
                  <a:avLst/>
                </a:prstGeom>
                <a:blipFill>
                  <a:blip r:embed="rId10"/>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Oval 63">
                  <a:extLst>
                    <a:ext uri="{FF2B5EF4-FFF2-40B4-BE49-F238E27FC236}">
                      <a16:creationId xmlns:a16="http://schemas.microsoft.com/office/drawing/2014/main" id="{3F0DE473-45A5-2F4D-9061-1A09FCB4B1B3}"/>
                    </a:ext>
                  </a:extLst>
                </p:cNvPr>
                <p:cNvSpPr/>
                <p:nvPr/>
              </p:nvSpPr>
              <p:spPr>
                <a:xfrm>
                  <a:off x="1818525" y="1107665"/>
                  <a:ext cx="304800" cy="304800"/>
                </a:xfrm>
                <a:prstGeom prst="ellipse">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2</m:t>
                            </m:r>
                          </m:sub>
                        </m:sSub>
                      </m:oMath>
                    </m:oMathPara>
                  </a14:m>
                  <a:endParaRPr lang="en-US" sz="1400" dirty="0"/>
                </a:p>
              </p:txBody>
            </p:sp>
          </mc:Choice>
          <mc:Fallback xmlns="">
            <p:sp>
              <p:nvSpPr>
                <p:cNvPr id="64" name="Oval 63">
                  <a:extLst>
                    <a:ext uri="{FF2B5EF4-FFF2-40B4-BE49-F238E27FC236}">
                      <a16:creationId xmlns:a16="http://schemas.microsoft.com/office/drawing/2014/main" id="{3F0DE473-45A5-2F4D-9061-1A09FCB4B1B3}"/>
                    </a:ext>
                  </a:extLst>
                </p:cNvPr>
                <p:cNvSpPr>
                  <a:spLocks noRot="1" noChangeAspect="1" noMove="1" noResize="1" noEditPoints="1" noAdjustHandles="1" noChangeArrowheads="1" noChangeShapeType="1" noTextEdit="1"/>
                </p:cNvSpPr>
                <p:nvPr/>
              </p:nvSpPr>
              <p:spPr>
                <a:xfrm>
                  <a:off x="1818525" y="1107665"/>
                  <a:ext cx="304800" cy="304800"/>
                </a:xfrm>
                <a:prstGeom prst="ellipse">
                  <a:avLst/>
                </a:prstGeom>
                <a:blipFill>
                  <a:blip r:embed="rId11"/>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Oval 64">
                  <a:extLst>
                    <a:ext uri="{FF2B5EF4-FFF2-40B4-BE49-F238E27FC236}">
                      <a16:creationId xmlns:a16="http://schemas.microsoft.com/office/drawing/2014/main" id="{287C26C5-117E-8940-A94E-E14E3983EA38}"/>
                    </a:ext>
                  </a:extLst>
                </p:cNvPr>
                <p:cNvSpPr/>
                <p:nvPr/>
              </p:nvSpPr>
              <p:spPr>
                <a:xfrm>
                  <a:off x="1901575" y="1864760"/>
                  <a:ext cx="304800" cy="3048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altLang="zh-CN" sz="1400" i="1">
                                <a:latin typeface="Cambria Math" panose="02040503050406030204" pitchFamily="18" charset="0"/>
                              </a:rPr>
                              <m:t>3</m:t>
                            </m:r>
                          </m:sub>
                        </m:sSub>
                      </m:oMath>
                    </m:oMathPara>
                  </a14:m>
                  <a:endParaRPr lang="en-US" sz="1400" dirty="0"/>
                </a:p>
              </p:txBody>
            </p:sp>
          </mc:Choice>
          <mc:Fallback xmlns="">
            <p:sp>
              <p:nvSpPr>
                <p:cNvPr id="65" name="Oval 64">
                  <a:extLst>
                    <a:ext uri="{FF2B5EF4-FFF2-40B4-BE49-F238E27FC236}">
                      <a16:creationId xmlns:a16="http://schemas.microsoft.com/office/drawing/2014/main" id="{287C26C5-117E-8940-A94E-E14E3983EA38}"/>
                    </a:ext>
                  </a:extLst>
                </p:cNvPr>
                <p:cNvSpPr>
                  <a:spLocks noRot="1" noChangeAspect="1" noMove="1" noResize="1" noEditPoints="1" noAdjustHandles="1" noChangeArrowheads="1" noChangeShapeType="1" noTextEdit="1"/>
                </p:cNvSpPr>
                <p:nvPr/>
              </p:nvSpPr>
              <p:spPr>
                <a:xfrm>
                  <a:off x="1901575" y="1864760"/>
                  <a:ext cx="304800" cy="304800"/>
                </a:xfrm>
                <a:prstGeom prst="ellipse">
                  <a:avLst/>
                </a:prstGeom>
                <a:blipFill>
                  <a:blip r:embed="rId1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Oval 65">
                  <a:extLst>
                    <a:ext uri="{FF2B5EF4-FFF2-40B4-BE49-F238E27FC236}">
                      <a16:creationId xmlns:a16="http://schemas.microsoft.com/office/drawing/2014/main" id="{6DD1169C-5914-D040-AEFE-86162EC5EC74}"/>
                    </a:ext>
                  </a:extLst>
                </p:cNvPr>
                <p:cNvSpPr/>
                <p:nvPr/>
              </p:nvSpPr>
              <p:spPr>
                <a:xfrm>
                  <a:off x="2492859" y="1465155"/>
                  <a:ext cx="304800" cy="3048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altLang="zh-CN" sz="1400" i="1">
                                <a:latin typeface="Cambria Math" panose="02040503050406030204" pitchFamily="18" charset="0"/>
                              </a:rPr>
                              <m:t>4</m:t>
                            </m:r>
                          </m:sub>
                        </m:sSub>
                      </m:oMath>
                    </m:oMathPara>
                  </a14:m>
                  <a:endParaRPr lang="en-US" sz="1400" dirty="0"/>
                </a:p>
              </p:txBody>
            </p:sp>
          </mc:Choice>
          <mc:Fallback xmlns="">
            <p:sp>
              <p:nvSpPr>
                <p:cNvPr id="66" name="Oval 65">
                  <a:extLst>
                    <a:ext uri="{FF2B5EF4-FFF2-40B4-BE49-F238E27FC236}">
                      <a16:creationId xmlns:a16="http://schemas.microsoft.com/office/drawing/2014/main" id="{6DD1169C-5914-D040-AEFE-86162EC5EC74}"/>
                    </a:ext>
                  </a:extLst>
                </p:cNvPr>
                <p:cNvSpPr>
                  <a:spLocks noRot="1" noChangeAspect="1" noMove="1" noResize="1" noEditPoints="1" noAdjustHandles="1" noChangeArrowheads="1" noChangeShapeType="1" noTextEdit="1"/>
                </p:cNvSpPr>
                <p:nvPr/>
              </p:nvSpPr>
              <p:spPr>
                <a:xfrm>
                  <a:off x="2492859" y="1465155"/>
                  <a:ext cx="304800" cy="304800"/>
                </a:xfrm>
                <a:prstGeom prst="ellipse">
                  <a:avLst/>
                </a:prstGeom>
                <a:blipFill>
                  <a:blip r:embed="rId1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Oval 66">
                  <a:extLst>
                    <a:ext uri="{FF2B5EF4-FFF2-40B4-BE49-F238E27FC236}">
                      <a16:creationId xmlns:a16="http://schemas.microsoft.com/office/drawing/2014/main" id="{8A779739-3912-E340-9638-583FCE8A9F68}"/>
                    </a:ext>
                  </a:extLst>
                </p:cNvPr>
                <p:cNvSpPr/>
                <p:nvPr/>
              </p:nvSpPr>
              <p:spPr>
                <a:xfrm>
                  <a:off x="3258111" y="1457912"/>
                  <a:ext cx="304800" cy="3048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altLang="zh-CN" sz="1400" i="1">
                                <a:latin typeface="Cambria Math" panose="02040503050406030204" pitchFamily="18" charset="0"/>
                              </a:rPr>
                              <m:t>5</m:t>
                            </m:r>
                          </m:sub>
                        </m:sSub>
                      </m:oMath>
                    </m:oMathPara>
                  </a14:m>
                  <a:endParaRPr lang="en-US" sz="1400" dirty="0"/>
                </a:p>
              </p:txBody>
            </p:sp>
          </mc:Choice>
          <mc:Fallback xmlns="">
            <p:sp>
              <p:nvSpPr>
                <p:cNvPr id="67" name="Oval 66">
                  <a:extLst>
                    <a:ext uri="{FF2B5EF4-FFF2-40B4-BE49-F238E27FC236}">
                      <a16:creationId xmlns:a16="http://schemas.microsoft.com/office/drawing/2014/main" id="{8A779739-3912-E340-9638-583FCE8A9F68}"/>
                    </a:ext>
                  </a:extLst>
                </p:cNvPr>
                <p:cNvSpPr>
                  <a:spLocks noRot="1" noChangeAspect="1" noMove="1" noResize="1" noEditPoints="1" noAdjustHandles="1" noChangeArrowheads="1" noChangeShapeType="1" noTextEdit="1"/>
                </p:cNvSpPr>
                <p:nvPr/>
              </p:nvSpPr>
              <p:spPr>
                <a:xfrm>
                  <a:off x="3258111" y="1457912"/>
                  <a:ext cx="304800" cy="304800"/>
                </a:xfrm>
                <a:prstGeom prst="ellipse">
                  <a:avLst/>
                </a:prstGeom>
                <a:blipFill>
                  <a:blip r:embed="rId1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Oval 67">
                  <a:extLst>
                    <a:ext uri="{FF2B5EF4-FFF2-40B4-BE49-F238E27FC236}">
                      <a16:creationId xmlns:a16="http://schemas.microsoft.com/office/drawing/2014/main" id="{6648A0AB-E9D3-9F45-9F8A-F2FC04D9D0E9}"/>
                    </a:ext>
                  </a:extLst>
                </p:cNvPr>
                <p:cNvSpPr/>
                <p:nvPr/>
              </p:nvSpPr>
              <p:spPr>
                <a:xfrm>
                  <a:off x="3955551" y="1153112"/>
                  <a:ext cx="304800" cy="3048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altLang="zh-CN" sz="1400" i="1">
                                <a:latin typeface="Cambria Math" panose="02040503050406030204" pitchFamily="18" charset="0"/>
                              </a:rPr>
                              <m:t>6</m:t>
                            </m:r>
                          </m:sub>
                        </m:sSub>
                      </m:oMath>
                    </m:oMathPara>
                  </a14:m>
                  <a:endParaRPr lang="en-US" sz="1400" dirty="0"/>
                </a:p>
              </p:txBody>
            </p:sp>
          </mc:Choice>
          <mc:Fallback xmlns="">
            <p:sp>
              <p:nvSpPr>
                <p:cNvPr id="68" name="Oval 67">
                  <a:extLst>
                    <a:ext uri="{FF2B5EF4-FFF2-40B4-BE49-F238E27FC236}">
                      <a16:creationId xmlns:a16="http://schemas.microsoft.com/office/drawing/2014/main" id="{6648A0AB-E9D3-9F45-9F8A-F2FC04D9D0E9}"/>
                    </a:ext>
                  </a:extLst>
                </p:cNvPr>
                <p:cNvSpPr>
                  <a:spLocks noRot="1" noChangeAspect="1" noMove="1" noResize="1" noEditPoints="1" noAdjustHandles="1" noChangeArrowheads="1" noChangeShapeType="1" noTextEdit="1"/>
                </p:cNvSpPr>
                <p:nvPr/>
              </p:nvSpPr>
              <p:spPr>
                <a:xfrm>
                  <a:off x="3955551" y="1153112"/>
                  <a:ext cx="304800" cy="304800"/>
                </a:xfrm>
                <a:prstGeom prst="ellipse">
                  <a:avLst/>
                </a:prstGeom>
                <a:blipFill>
                  <a:blip r:embed="rId1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Oval 68">
                  <a:extLst>
                    <a:ext uri="{FF2B5EF4-FFF2-40B4-BE49-F238E27FC236}">
                      <a16:creationId xmlns:a16="http://schemas.microsoft.com/office/drawing/2014/main" id="{565D7F3E-1A4D-3A43-9A55-492D9A51B8E8}"/>
                    </a:ext>
                  </a:extLst>
                </p:cNvPr>
                <p:cNvSpPr/>
                <p:nvPr/>
              </p:nvSpPr>
              <p:spPr>
                <a:xfrm>
                  <a:off x="3955551" y="1864760"/>
                  <a:ext cx="304800" cy="3048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altLang="zh-CN" sz="1400" i="1">
                                <a:latin typeface="Cambria Math" panose="02040503050406030204" pitchFamily="18" charset="0"/>
                              </a:rPr>
                              <m:t>7</m:t>
                            </m:r>
                          </m:sub>
                        </m:sSub>
                      </m:oMath>
                    </m:oMathPara>
                  </a14:m>
                  <a:endParaRPr lang="en-US" dirty="0"/>
                </a:p>
              </p:txBody>
            </p:sp>
          </mc:Choice>
          <mc:Fallback xmlns="">
            <p:sp>
              <p:nvSpPr>
                <p:cNvPr id="69" name="Oval 68">
                  <a:extLst>
                    <a:ext uri="{FF2B5EF4-FFF2-40B4-BE49-F238E27FC236}">
                      <a16:creationId xmlns:a16="http://schemas.microsoft.com/office/drawing/2014/main" id="{565D7F3E-1A4D-3A43-9A55-492D9A51B8E8}"/>
                    </a:ext>
                  </a:extLst>
                </p:cNvPr>
                <p:cNvSpPr>
                  <a:spLocks noRot="1" noChangeAspect="1" noMove="1" noResize="1" noEditPoints="1" noAdjustHandles="1" noChangeArrowheads="1" noChangeShapeType="1" noTextEdit="1"/>
                </p:cNvSpPr>
                <p:nvPr/>
              </p:nvSpPr>
              <p:spPr>
                <a:xfrm>
                  <a:off x="3955551" y="1864760"/>
                  <a:ext cx="304800" cy="304800"/>
                </a:xfrm>
                <a:prstGeom prst="ellipse">
                  <a:avLst/>
                </a:prstGeom>
                <a:blipFill>
                  <a:blip r:embed="rId16"/>
                  <a:stretch>
                    <a:fillRect/>
                  </a:stretch>
                </a:blipFill>
                <a:ln>
                  <a:solidFill>
                    <a:schemeClr val="tx1"/>
                  </a:solidFill>
                </a:ln>
              </p:spPr>
              <p:txBody>
                <a:bodyPr/>
                <a:lstStyle/>
                <a:p>
                  <a:r>
                    <a:rPr lang="en-US">
                      <a:noFill/>
                    </a:rPr>
                    <a:t> </a:t>
                  </a:r>
                </a:p>
              </p:txBody>
            </p:sp>
          </mc:Fallback>
        </mc:AlternateContent>
        <p:cxnSp>
          <p:nvCxnSpPr>
            <p:cNvPr id="70" name="Straight Arrow Connector 69">
              <a:extLst>
                <a:ext uri="{FF2B5EF4-FFF2-40B4-BE49-F238E27FC236}">
                  <a16:creationId xmlns:a16="http://schemas.microsoft.com/office/drawing/2014/main" id="{E17BF726-96BF-254A-A1AA-1A8EE133AA90}"/>
                </a:ext>
              </a:extLst>
            </p:cNvPr>
            <p:cNvCxnSpPr>
              <a:cxnSpLocks/>
              <a:stCxn id="63" idx="7"/>
              <a:endCxn id="64" idx="2"/>
            </p:cNvCxnSpPr>
            <p:nvPr/>
          </p:nvCxnSpPr>
          <p:spPr>
            <a:xfrm flipV="1">
              <a:off x="1510473" y="1260065"/>
              <a:ext cx="308052" cy="2497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D5BD04C8-0DDC-CE44-AEAA-C06C27261D4C}"/>
                </a:ext>
              </a:extLst>
            </p:cNvPr>
            <p:cNvCxnSpPr>
              <a:cxnSpLocks/>
              <a:stCxn id="63" idx="5"/>
              <a:endCxn id="65" idx="2"/>
            </p:cNvCxnSpPr>
            <p:nvPr/>
          </p:nvCxnSpPr>
          <p:spPr>
            <a:xfrm>
              <a:off x="1510473" y="1725318"/>
              <a:ext cx="391102" cy="29184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A5D9F029-06E4-4A48-AB3E-517BF44E71CD}"/>
                </a:ext>
              </a:extLst>
            </p:cNvPr>
            <p:cNvCxnSpPr>
              <a:cxnSpLocks/>
              <a:stCxn id="64" idx="6"/>
              <a:endCxn id="66" idx="1"/>
            </p:cNvCxnSpPr>
            <p:nvPr/>
          </p:nvCxnSpPr>
          <p:spPr>
            <a:xfrm>
              <a:off x="2123325" y="1260065"/>
              <a:ext cx="414171" cy="2497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3F021526-6121-F048-BC4C-726DC55EAA29}"/>
                </a:ext>
              </a:extLst>
            </p:cNvPr>
            <p:cNvCxnSpPr>
              <a:cxnSpLocks/>
              <a:stCxn id="65" idx="6"/>
              <a:endCxn id="66" idx="3"/>
            </p:cNvCxnSpPr>
            <p:nvPr/>
          </p:nvCxnSpPr>
          <p:spPr>
            <a:xfrm flipV="1">
              <a:off x="2206375" y="1725318"/>
              <a:ext cx="331121" cy="29184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EFBA52D9-6BED-B84F-8506-26D130EEED3B}"/>
                </a:ext>
              </a:extLst>
            </p:cNvPr>
            <p:cNvCxnSpPr>
              <a:cxnSpLocks/>
              <a:stCxn id="66" idx="6"/>
              <a:endCxn id="67" idx="2"/>
            </p:cNvCxnSpPr>
            <p:nvPr/>
          </p:nvCxnSpPr>
          <p:spPr>
            <a:xfrm flipV="1">
              <a:off x="2797659" y="1610312"/>
              <a:ext cx="460452" cy="724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70212D8C-60E1-914E-858C-6D9D2D5794C9}"/>
                </a:ext>
              </a:extLst>
            </p:cNvPr>
            <p:cNvCxnSpPr>
              <a:cxnSpLocks/>
              <a:stCxn id="67" idx="7"/>
              <a:endCxn id="68" idx="2"/>
            </p:cNvCxnSpPr>
            <p:nvPr/>
          </p:nvCxnSpPr>
          <p:spPr>
            <a:xfrm flipV="1">
              <a:off x="3518274" y="1305512"/>
              <a:ext cx="437277" cy="19703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6" name="Straight Arrow Connector 75">
              <a:extLst>
                <a:ext uri="{FF2B5EF4-FFF2-40B4-BE49-F238E27FC236}">
                  <a16:creationId xmlns:a16="http://schemas.microsoft.com/office/drawing/2014/main" id="{8E06A3C8-AF32-3B4B-B6A2-A959022203DD}"/>
                </a:ext>
              </a:extLst>
            </p:cNvPr>
            <p:cNvCxnSpPr>
              <a:cxnSpLocks/>
              <a:stCxn id="67" idx="5"/>
              <a:endCxn id="69" idx="2"/>
            </p:cNvCxnSpPr>
            <p:nvPr/>
          </p:nvCxnSpPr>
          <p:spPr>
            <a:xfrm>
              <a:off x="3518274" y="1718075"/>
              <a:ext cx="437277" cy="29908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7" name="TextBox 76">
              <a:extLst>
                <a:ext uri="{FF2B5EF4-FFF2-40B4-BE49-F238E27FC236}">
                  <a16:creationId xmlns:a16="http://schemas.microsoft.com/office/drawing/2014/main" id="{86D72020-B101-9F4F-839C-AA6ACFA861D6}"/>
                </a:ext>
              </a:extLst>
            </p:cNvPr>
            <p:cNvSpPr txBox="1"/>
            <p:nvPr/>
          </p:nvSpPr>
          <p:spPr>
            <a:xfrm>
              <a:off x="1234954" y="1118824"/>
              <a:ext cx="617478" cy="261610"/>
            </a:xfrm>
            <a:prstGeom prst="rect">
              <a:avLst/>
            </a:prstGeom>
            <a:noFill/>
            <a:ln>
              <a:noFill/>
            </a:ln>
            <a:effectLst>
              <a:outerShdw blurRad="44450" dist="27940" dir="5400000" algn="ctr">
                <a:srgbClr val="000000">
                  <a:alpha val="32000"/>
                </a:srgbClr>
              </a:outerShdw>
            </a:effectLst>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r>
                <a:rPr lang="en-US" altLang="zh-CN" sz="1100" dirty="0">
                  <a:solidFill>
                    <a:schemeClr val="tx1"/>
                  </a:solidFill>
                  <a:latin typeface="Times New Roman" panose="02020603050405020304" pitchFamily="18" charset="0"/>
                  <a:cs typeface="Times New Roman" panose="02020603050405020304" pitchFamily="18" charset="0"/>
                </a:rPr>
                <a:t>0.4&lt;0.5</a:t>
              </a:r>
              <a:endParaRPr lang="en-US" sz="1100" dirty="0">
                <a:solidFill>
                  <a:schemeClr val="tx1"/>
                </a:solidFill>
                <a:latin typeface="Times New Roman" panose="02020603050405020304" pitchFamily="18" charset="0"/>
                <a:cs typeface="Times New Roman" panose="02020603050405020304" pitchFamily="18" charset="0"/>
              </a:endParaRPr>
            </a:p>
          </p:txBody>
        </p:sp>
        <p:sp>
          <p:nvSpPr>
            <p:cNvPr id="78" name="TextBox 77">
              <a:extLst>
                <a:ext uri="{FF2B5EF4-FFF2-40B4-BE49-F238E27FC236}">
                  <a16:creationId xmlns:a16="http://schemas.microsoft.com/office/drawing/2014/main" id="{285DAE70-F10A-A247-904A-6D2AA6D69582}"/>
                </a:ext>
              </a:extLst>
            </p:cNvPr>
            <p:cNvSpPr txBox="1"/>
            <p:nvPr/>
          </p:nvSpPr>
          <p:spPr>
            <a:xfrm>
              <a:off x="2204100" y="1138764"/>
              <a:ext cx="360997" cy="261610"/>
            </a:xfrm>
            <a:prstGeom prst="rect">
              <a:avLst/>
            </a:prstGeom>
            <a:noFill/>
            <a:ln>
              <a:noFill/>
            </a:ln>
            <a:effectLst>
              <a:outerShdw blurRad="44450" dist="27940" dir="5400000" algn="ctr">
                <a:srgbClr val="000000">
                  <a:alpha val="32000"/>
                </a:srgbClr>
              </a:outerShdw>
            </a:effectLst>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r>
                <a:rPr lang="en-US" altLang="zh-CN" sz="1100" dirty="0">
                  <a:solidFill>
                    <a:schemeClr val="tx1"/>
                  </a:solidFill>
                  <a:latin typeface="Times New Roman" panose="02020603050405020304" pitchFamily="18" charset="0"/>
                  <a:cs typeface="Times New Roman" panose="02020603050405020304" pitchFamily="18" charset="0"/>
                </a:rPr>
                <a:t>0.2</a:t>
              </a:r>
              <a:endParaRPr lang="en-US" sz="1100" dirty="0">
                <a:solidFill>
                  <a:schemeClr val="tx1"/>
                </a:solidFill>
                <a:latin typeface="Times New Roman" panose="02020603050405020304" pitchFamily="18" charset="0"/>
                <a:cs typeface="Times New Roman" panose="02020603050405020304" pitchFamily="18" charset="0"/>
              </a:endParaRPr>
            </a:p>
          </p:txBody>
        </p:sp>
        <p:sp>
          <p:nvSpPr>
            <p:cNvPr id="79" name="TextBox 78">
              <a:extLst>
                <a:ext uri="{FF2B5EF4-FFF2-40B4-BE49-F238E27FC236}">
                  <a16:creationId xmlns:a16="http://schemas.microsoft.com/office/drawing/2014/main" id="{8B0ABB3B-89F1-4F43-9686-B29D354052FB}"/>
                </a:ext>
              </a:extLst>
            </p:cNvPr>
            <p:cNvSpPr txBox="1"/>
            <p:nvPr/>
          </p:nvSpPr>
          <p:spPr>
            <a:xfrm>
              <a:off x="1195323" y="1840891"/>
              <a:ext cx="617478" cy="261610"/>
            </a:xfrm>
            <a:prstGeom prst="rect">
              <a:avLst/>
            </a:prstGeom>
            <a:noFill/>
            <a:ln>
              <a:noFill/>
            </a:ln>
            <a:effectLst>
              <a:outerShdw blurRad="44450" dist="27940" dir="5400000" algn="ctr">
                <a:srgbClr val="000000">
                  <a:alpha val="32000"/>
                </a:srgbClr>
              </a:outerShdw>
            </a:effectLst>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r>
                <a:rPr lang="en-US" altLang="zh-CN" sz="1100" dirty="0">
                  <a:solidFill>
                    <a:schemeClr val="tx1"/>
                  </a:solidFill>
                  <a:latin typeface="Times New Roman" panose="02020603050405020304" pitchFamily="18" charset="0"/>
                  <a:cs typeface="Times New Roman" panose="02020603050405020304" pitchFamily="18" charset="0"/>
                </a:rPr>
                <a:t>0.9&gt;0.8</a:t>
              </a:r>
              <a:endParaRPr lang="en-US" sz="1100" dirty="0">
                <a:solidFill>
                  <a:schemeClr val="tx1"/>
                </a:solidFill>
                <a:latin typeface="Times New Roman" panose="02020603050405020304" pitchFamily="18" charset="0"/>
                <a:cs typeface="Times New Roman" panose="02020603050405020304" pitchFamily="18" charset="0"/>
              </a:endParaRPr>
            </a:p>
          </p:txBody>
        </p:sp>
        <p:sp>
          <p:nvSpPr>
            <p:cNvPr id="80" name="TextBox 79">
              <a:extLst>
                <a:ext uri="{FF2B5EF4-FFF2-40B4-BE49-F238E27FC236}">
                  <a16:creationId xmlns:a16="http://schemas.microsoft.com/office/drawing/2014/main" id="{45C6B742-F33F-924E-B3FA-03BFCD7BE622}"/>
                </a:ext>
              </a:extLst>
            </p:cNvPr>
            <p:cNvSpPr txBox="1"/>
            <p:nvPr/>
          </p:nvSpPr>
          <p:spPr>
            <a:xfrm>
              <a:off x="2341576" y="1867583"/>
              <a:ext cx="360997" cy="261610"/>
            </a:xfrm>
            <a:prstGeom prst="rect">
              <a:avLst/>
            </a:prstGeom>
            <a:noFill/>
            <a:ln>
              <a:noFill/>
            </a:ln>
            <a:effectLst>
              <a:outerShdw blurRad="44450" dist="27940" dir="5400000" algn="ctr">
                <a:srgbClr val="000000">
                  <a:alpha val="32000"/>
                </a:srgbClr>
              </a:outerShdw>
            </a:effectLst>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r>
                <a:rPr lang="en-US" altLang="zh-CN" sz="1100" dirty="0">
                  <a:solidFill>
                    <a:schemeClr val="tx1"/>
                  </a:solidFill>
                  <a:latin typeface="Times New Roman" panose="02020603050405020304" pitchFamily="18" charset="0"/>
                  <a:cs typeface="Times New Roman" panose="02020603050405020304" pitchFamily="18" charset="0"/>
                </a:rPr>
                <a:t>0.1</a:t>
              </a:r>
              <a:endParaRPr lang="en-US" sz="1100" dirty="0">
                <a:solidFill>
                  <a:schemeClr val="tx1"/>
                </a:solidFill>
                <a:latin typeface="Times New Roman" panose="02020603050405020304" pitchFamily="18" charset="0"/>
                <a:cs typeface="Times New Roman" panose="02020603050405020304" pitchFamily="18" charset="0"/>
              </a:endParaRPr>
            </a:p>
          </p:txBody>
        </p:sp>
        <p:sp>
          <p:nvSpPr>
            <p:cNvPr id="81" name="TextBox 80">
              <a:extLst>
                <a:ext uri="{FF2B5EF4-FFF2-40B4-BE49-F238E27FC236}">
                  <a16:creationId xmlns:a16="http://schemas.microsoft.com/office/drawing/2014/main" id="{653055D6-A552-2A4A-9204-2827737918CB}"/>
                </a:ext>
              </a:extLst>
            </p:cNvPr>
            <p:cNvSpPr txBox="1"/>
            <p:nvPr/>
          </p:nvSpPr>
          <p:spPr>
            <a:xfrm>
              <a:off x="2813480" y="1334350"/>
              <a:ext cx="360997" cy="261610"/>
            </a:xfrm>
            <a:prstGeom prst="rect">
              <a:avLst/>
            </a:prstGeom>
            <a:noFill/>
            <a:ln>
              <a:noFill/>
            </a:ln>
            <a:effectLst>
              <a:outerShdw blurRad="44450" dist="27940" dir="5400000" algn="ctr">
                <a:srgbClr val="000000">
                  <a:alpha val="32000"/>
                </a:srgbClr>
              </a:outerShdw>
            </a:effectLst>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r>
                <a:rPr lang="en-US" altLang="zh-CN" sz="1100" dirty="0">
                  <a:solidFill>
                    <a:schemeClr val="tx1"/>
                  </a:solidFill>
                  <a:latin typeface="Times New Roman" panose="02020603050405020304" pitchFamily="18" charset="0"/>
                  <a:cs typeface="Times New Roman" panose="02020603050405020304" pitchFamily="18" charset="0"/>
                </a:rPr>
                <a:t>0.6</a:t>
              </a:r>
              <a:endParaRPr lang="en-US" sz="1100" dirty="0">
                <a:solidFill>
                  <a:schemeClr val="tx1"/>
                </a:solidFill>
                <a:latin typeface="Times New Roman" panose="02020603050405020304" pitchFamily="18" charset="0"/>
                <a:cs typeface="Times New Roman" panose="02020603050405020304" pitchFamily="18" charset="0"/>
              </a:endParaRPr>
            </a:p>
          </p:txBody>
        </p:sp>
        <p:sp>
          <p:nvSpPr>
            <p:cNvPr id="82" name="TextBox 81">
              <a:extLst>
                <a:ext uri="{FF2B5EF4-FFF2-40B4-BE49-F238E27FC236}">
                  <a16:creationId xmlns:a16="http://schemas.microsoft.com/office/drawing/2014/main" id="{EF5025F4-F56B-D443-B1FB-4AF438528C13}"/>
                </a:ext>
              </a:extLst>
            </p:cNvPr>
            <p:cNvSpPr txBox="1"/>
            <p:nvPr/>
          </p:nvSpPr>
          <p:spPr>
            <a:xfrm>
              <a:off x="3437728" y="1174707"/>
              <a:ext cx="360997" cy="261610"/>
            </a:xfrm>
            <a:prstGeom prst="rect">
              <a:avLst/>
            </a:prstGeom>
            <a:noFill/>
            <a:ln>
              <a:noFill/>
            </a:ln>
            <a:effectLst>
              <a:outerShdw blurRad="44450" dist="27940" dir="5400000" algn="ctr">
                <a:srgbClr val="000000">
                  <a:alpha val="32000"/>
                </a:srgbClr>
              </a:outerShdw>
            </a:effectLst>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r>
                <a:rPr lang="en-US" altLang="zh-CN" sz="1100" dirty="0">
                  <a:solidFill>
                    <a:schemeClr val="tx1"/>
                  </a:solidFill>
                  <a:latin typeface="Times New Roman" panose="02020603050405020304" pitchFamily="18" charset="0"/>
                  <a:cs typeface="Times New Roman" panose="02020603050405020304" pitchFamily="18" charset="0"/>
                </a:rPr>
                <a:t>0.3</a:t>
              </a:r>
              <a:endParaRPr lang="en-US" sz="1100" dirty="0">
                <a:solidFill>
                  <a:schemeClr val="tx1"/>
                </a:solidFill>
                <a:latin typeface="Times New Roman" panose="02020603050405020304" pitchFamily="18" charset="0"/>
                <a:cs typeface="Times New Roman" panose="02020603050405020304" pitchFamily="18" charset="0"/>
              </a:endParaRPr>
            </a:p>
          </p:txBody>
        </p:sp>
        <p:sp>
          <p:nvSpPr>
            <p:cNvPr id="83" name="TextBox 82">
              <a:extLst>
                <a:ext uri="{FF2B5EF4-FFF2-40B4-BE49-F238E27FC236}">
                  <a16:creationId xmlns:a16="http://schemas.microsoft.com/office/drawing/2014/main" id="{BE7B7D33-60B5-D74D-BC83-F62187BADE64}"/>
                </a:ext>
              </a:extLst>
            </p:cNvPr>
            <p:cNvSpPr txBox="1"/>
            <p:nvPr/>
          </p:nvSpPr>
          <p:spPr>
            <a:xfrm>
              <a:off x="3472715" y="1860651"/>
              <a:ext cx="360997" cy="261610"/>
            </a:xfrm>
            <a:prstGeom prst="rect">
              <a:avLst/>
            </a:prstGeom>
            <a:noFill/>
            <a:ln>
              <a:noFill/>
            </a:ln>
            <a:effectLst>
              <a:outerShdw blurRad="44450" dist="27940" dir="5400000" algn="ctr">
                <a:srgbClr val="000000">
                  <a:alpha val="32000"/>
                </a:srgbClr>
              </a:outerShdw>
            </a:effectLst>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r>
                <a:rPr lang="en-US" altLang="zh-CN" sz="1100" dirty="0">
                  <a:solidFill>
                    <a:schemeClr val="tx1"/>
                  </a:solidFill>
                  <a:latin typeface="Times New Roman" panose="02020603050405020304" pitchFamily="18" charset="0"/>
                  <a:cs typeface="Times New Roman" panose="02020603050405020304" pitchFamily="18" charset="0"/>
                </a:rPr>
                <a:t>0.9</a:t>
              </a:r>
              <a:endParaRPr lang="en-US" sz="1100" dirty="0">
                <a:solidFill>
                  <a:schemeClr val="tx1"/>
                </a:solidFill>
                <a:latin typeface="Times New Roman" panose="02020603050405020304" pitchFamily="18" charset="0"/>
                <a:cs typeface="Times New Roman" panose="02020603050405020304" pitchFamily="18" charset="0"/>
              </a:endParaRPr>
            </a:p>
          </p:txBody>
        </p:sp>
      </p:grpSp>
      <p:grpSp>
        <p:nvGrpSpPr>
          <p:cNvPr id="84" name="Group 83">
            <a:extLst>
              <a:ext uri="{FF2B5EF4-FFF2-40B4-BE49-F238E27FC236}">
                <a16:creationId xmlns:a16="http://schemas.microsoft.com/office/drawing/2014/main" id="{82923FEF-C0DE-6847-82ED-BEA37B0D70C2}"/>
              </a:ext>
            </a:extLst>
          </p:cNvPr>
          <p:cNvGrpSpPr/>
          <p:nvPr/>
        </p:nvGrpSpPr>
        <p:grpSpPr>
          <a:xfrm>
            <a:off x="2664239" y="3048001"/>
            <a:ext cx="3010041" cy="1061895"/>
            <a:chOff x="1250310" y="1107665"/>
            <a:chExt cx="3010041" cy="1061895"/>
          </a:xfrm>
        </p:grpSpPr>
        <mc:AlternateContent xmlns:mc="http://schemas.openxmlformats.org/markup-compatibility/2006" xmlns:a14="http://schemas.microsoft.com/office/drawing/2010/main">
          <mc:Choice Requires="a14">
            <p:sp>
              <p:nvSpPr>
                <p:cNvPr id="85" name="Oval 84">
                  <a:extLst>
                    <a:ext uri="{FF2B5EF4-FFF2-40B4-BE49-F238E27FC236}">
                      <a16:creationId xmlns:a16="http://schemas.microsoft.com/office/drawing/2014/main" id="{44A053D1-6D4D-F140-941A-A38DB8B562CF}"/>
                    </a:ext>
                  </a:extLst>
                </p:cNvPr>
                <p:cNvSpPr/>
                <p:nvPr/>
              </p:nvSpPr>
              <p:spPr>
                <a:xfrm>
                  <a:off x="1250310" y="1465155"/>
                  <a:ext cx="304800" cy="30480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1</m:t>
                            </m:r>
                          </m:sub>
                        </m:sSub>
                      </m:oMath>
                    </m:oMathPara>
                  </a14:m>
                  <a:endParaRPr lang="en-US" sz="1400" dirty="0"/>
                </a:p>
              </p:txBody>
            </p:sp>
          </mc:Choice>
          <mc:Fallback xmlns="">
            <p:sp>
              <p:nvSpPr>
                <p:cNvPr id="85" name="Oval 84">
                  <a:extLst>
                    <a:ext uri="{FF2B5EF4-FFF2-40B4-BE49-F238E27FC236}">
                      <a16:creationId xmlns:a16="http://schemas.microsoft.com/office/drawing/2014/main" id="{44A053D1-6D4D-F140-941A-A38DB8B562CF}"/>
                    </a:ext>
                  </a:extLst>
                </p:cNvPr>
                <p:cNvSpPr>
                  <a:spLocks noRot="1" noChangeAspect="1" noMove="1" noResize="1" noEditPoints="1" noAdjustHandles="1" noChangeArrowheads="1" noChangeShapeType="1" noTextEdit="1"/>
                </p:cNvSpPr>
                <p:nvPr/>
              </p:nvSpPr>
              <p:spPr>
                <a:xfrm>
                  <a:off x="1250310" y="1465155"/>
                  <a:ext cx="304800" cy="304800"/>
                </a:xfrm>
                <a:prstGeom prst="ellipse">
                  <a:avLst/>
                </a:prstGeom>
                <a:blipFill>
                  <a:blip r:embed="rId1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Oval 85">
                  <a:extLst>
                    <a:ext uri="{FF2B5EF4-FFF2-40B4-BE49-F238E27FC236}">
                      <a16:creationId xmlns:a16="http://schemas.microsoft.com/office/drawing/2014/main" id="{D8322BD2-BB8B-D74E-899A-824280EF9507}"/>
                    </a:ext>
                  </a:extLst>
                </p:cNvPr>
                <p:cNvSpPr/>
                <p:nvPr/>
              </p:nvSpPr>
              <p:spPr>
                <a:xfrm>
                  <a:off x="1818525" y="1107665"/>
                  <a:ext cx="304800" cy="304800"/>
                </a:xfrm>
                <a:prstGeom prst="ellipse">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2</m:t>
                            </m:r>
                          </m:sub>
                        </m:sSub>
                      </m:oMath>
                    </m:oMathPara>
                  </a14:m>
                  <a:endParaRPr lang="en-US" sz="1400" dirty="0"/>
                </a:p>
              </p:txBody>
            </p:sp>
          </mc:Choice>
          <mc:Fallback xmlns="">
            <p:sp>
              <p:nvSpPr>
                <p:cNvPr id="86" name="Oval 85">
                  <a:extLst>
                    <a:ext uri="{FF2B5EF4-FFF2-40B4-BE49-F238E27FC236}">
                      <a16:creationId xmlns:a16="http://schemas.microsoft.com/office/drawing/2014/main" id="{D8322BD2-BB8B-D74E-899A-824280EF9507}"/>
                    </a:ext>
                  </a:extLst>
                </p:cNvPr>
                <p:cNvSpPr>
                  <a:spLocks noRot="1" noChangeAspect="1" noMove="1" noResize="1" noEditPoints="1" noAdjustHandles="1" noChangeArrowheads="1" noChangeShapeType="1" noTextEdit="1"/>
                </p:cNvSpPr>
                <p:nvPr/>
              </p:nvSpPr>
              <p:spPr>
                <a:xfrm>
                  <a:off x="1818525" y="1107665"/>
                  <a:ext cx="304800" cy="304800"/>
                </a:xfrm>
                <a:prstGeom prst="ellipse">
                  <a:avLst/>
                </a:prstGeom>
                <a:blipFill>
                  <a:blip r:embed="rId1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Oval 86">
                  <a:extLst>
                    <a:ext uri="{FF2B5EF4-FFF2-40B4-BE49-F238E27FC236}">
                      <a16:creationId xmlns:a16="http://schemas.microsoft.com/office/drawing/2014/main" id="{4398E4B6-3A3D-C34B-A7E4-5680E4AC0ED8}"/>
                    </a:ext>
                  </a:extLst>
                </p:cNvPr>
                <p:cNvSpPr/>
                <p:nvPr/>
              </p:nvSpPr>
              <p:spPr>
                <a:xfrm>
                  <a:off x="1901575" y="1864760"/>
                  <a:ext cx="304800" cy="3048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altLang="zh-CN" sz="1400" i="1">
                                <a:latin typeface="Cambria Math" panose="02040503050406030204" pitchFamily="18" charset="0"/>
                              </a:rPr>
                              <m:t>3</m:t>
                            </m:r>
                          </m:sub>
                        </m:sSub>
                      </m:oMath>
                    </m:oMathPara>
                  </a14:m>
                  <a:endParaRPr lang="en-US" sz="1400" dirty="0"/>
                </a:p>
              </p:txBody>
            </p:sp>
          </mc:Choice>
          <mc:Fallback xmlns="">
            <p:sp>
              <p:nvSpPr>
                <p:cNvPr id="87" name="Oval 86">
                  <a:extLst>
                    <a:ext uri="{FF2B5EF4-FFF2-40B4-BE49-F238E27FC236}">
                      <a16:creationId xmlns:a16="http://schemas.microsoft.com/office/drawing/2014/main" id="{4398E4B6-3A3D-C34B-A7E4-5680E4AC0ED8}"/>
                    </a:ext>
                  </a:extLst>
                </p:cNvPr>
                <p:cNvSpPr>
                  <a:spLocks noRot="1" noChangeAspect="1" noMove="1" noResize="1" noEditPoints="1" noAdjustHandles="1" noChangeArrowheads="1" noChangeShapeType="1" noTextEdit="1"/>
                </p:cNvSpPr>
                <p:nvPr/>
              </p:nvSpPr>
              <p:spPr>
                <a:xfrm>
                  <a:off x="1901575" y="1864760"/>
                  <a:ext cx="304800" cy="304800"/>
                </a:xfrm>
                <a:prstGeom prst="ellipse">
                  <a:avLst/>
                </a:prstGeom>
                <a:blipFill>
                  <a:blip r:embed="rId19"/>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Oval 87">
                  <a:extLst>
                    <a:ext uri="{FF2B5EF4-FFF2-40B4-BE49-F238E27FC236}">
                      <a16:creationId xmlns:a16="http://schemas.microsoft.com/office/drawing/2014/main" id="{015B61A4-E9C9-394E-B2BA-9586175E9CC6}"/>
                    </a:ext>
                  </a:extLst>
                </p:cNvPr>
                <p:cNvSpPr/>
                <p:nvPr/>
              </p:nvSpPr>
              <p:spPr>
                <a:xfrm>
                  <a:off x="2492859" y="1465155"/>
                  <a:ext cx="304800" cy="304800"/>
                </a:xfrm>
                <a:prstGeom prst="ellipse">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altLang="zh-CN" sz="1400" i="1">
                                <a:latin typeface="Cambria Math" panose="02040503050406030204" pitchFamily="18" charset="0"/>
                              </a:rPr>
                              <m:t>4</m:t>
                            </m:r>
                          </m:sub>
                        </m:sSub>
                      </m:oMath>
                    </m:oMathPara>
                  </a14:m>
                  <a:endParaRPr lang="en-US" sz="1400" dirty="0"/>
                </a:p>
              </p:txBody>
            </p:sp>
          </mc:Choice>
          <mc:Fallback xmlns="">
            <p:sp>
              <p:nvSpPr>
                <p:cNvPr id="88" name="Oval 87">
                  <a:extLst>
                    <a:ext uri="{FF2B5EF4-FFF2-40B4-BE49-F238E27FC236}">
                      <a16:creationId xmlns:a16="http://schemas.microsoft.com/office/drawing/2014/main" id="{015B61A4-E9C9-394E-B2BA-9586175E9CC6}"/>
                    </a:ext>
                  </a:extLst>
                </p:cNvPr>
                <p:cNvSpPr>
                  <a:spLocks noRot="1" noChangeAspect="1" noMove="1" noResize="1" noEditPoints="1" noAdjustHandles="1" noChangeArrowheads="1" noChangeShapeType="1" noTextEdit="1"/>
                </p:cNvSpPr>
                <p:nvPr/>
              </p:nvSpPr>
              <p:spPr>
                <a:xfrm>
                  <a:off x="2492859" y="1465155"/>
                  <a:ext cx="304800" cy="304800"/>
                </a:xfrm>
                <a:prstGeom prst="ellipse">
                  <a:avLst/>
                </a:prstGeom>
                <a:blipFill>
                  <a:blip r:embed="rId20"/>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Oval 88">
                  <a:extLst>
                    <a:ext uri="{FF2B5EF4-FFF2-40B4-BE49-F238E27FC236}">
                      <a16:creationId xmlns:a16="http://schemas.microsoft.com/office/drawing/2014/main" id="{A7C9941A-ECD9-9441-8293-9A2849815D05}"/>
                    </a:ext>
                  </a:extLst>
                </p:cNvPr>
                <p:cNvSpPr/>
                <p:nvPr/>
              </p:nvSpPr>
              <p:spPr>
                <a:xfrm>
                  <a:off x="3258111" y="1457912"/>
                  <a:ext cx="304800" cy="3048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altLang="zh-CN" sz="1400" i="1">
                                <a:latin typeface="Cambria Math" panose="02040503050406030204" pitchFamily="18" charset="0"/>
                              </a:rPr>
                              <m:t>5</m:t>
                            </m:r>
                          </m:sub>
                        </m:sSub>
                      </m:oMath>
                    </m:oMathPara>
                  </a14:m>
                  <a:endParaRPr lang="en-US" sz="1400" dirty="0"/>
                </a:p>
              </p:txBody>
            </p:sp>
          </mc:Choice>
          <mc:Fallback xmlns="">
            <p:sp>
              <p:nvSpPr>
                <p:cNvPr id="89" name="Oval 88">
                  <a:extLst>
                    <a:ext uri="{FF2B5EF4-FFF2-40B4-BE49-F238E27FC236}">
                      <a16:creationId xmlns:a16="http://schemas.microsoft.com/office/drawing/2014/main" id="{A7C9941A-ECD9-9441-8293-9A2849815D05}"/>
                    </a:ext>
                  </a:extLst>
                </p:cNvPr>
                <p:cNvSpPr>
                  <a:spLocks noRot="1" noChangeAspect="1" noMove="1" noResize="1" noEditPoints="1" noAdjustHandles="1" noChangeArrowheads="1" noChangeShapeType="1" noTextEdit="1"/>
                </p:cNvSpPr>
                <p:nvPr/>
              </p:nvSpPr>
              <p:spPr>
                <a:xfrm>
                  <a:off x="3258111" y="1457912"/>
                  <a:ext cx="304800" cy="304800"/>
                </a:xfrm>
                <a:prstGeom prst="ellipse">
                  <a:avLst/>
                </a:prstGeom>
                <a:blipFill>
                  <a:blip r:embed="rId21"/>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Oval 89">
                  <a:extLst>
                    <a:ext uri="{FF2B5EF4-FFF2-40B4-BE49-F238E27FC236}">
                      <a16:creationId xmlns:a16="http://schemas.microsoft.com/office/drawing/2014/main" id="{4788CD96-9507-BC44-88CB-B5F57DABC884}"/>
                    </a:ext>
                  </a:extLst>
                </p:cNvPr>
                <p:cNvSpPr/>
                <p:nvPr/>
              </p:nvSpPr>
              <p:spPr>
                <a:xfrm>
                  <a:off x="3955551" y="1153112"/>
                  <a:ext cx="304800" cy="3048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altLang="zh-CN" sz="1400" i="1">
                                <a:latin typeface="Cambria Math" panose="02040503050406030204" pitchFamily="18" charset="0"/>
                              </a:rPr>
                              <m:t>6</m:t>
                            </m:r>
                          </m:sub>
                        </m:sSub>
                      </m:oMath>
                    </m:oMathPara>
                  </a14:m>
                  <a:endParaRPr lang="en-US" sz="1400" dirty="0"/>
                </a:p>
              </p:txBody>
            </p:sp>
          </mc:Choice>
          <mc:Fallback xmlns="">
            <p:sp>
              <p:nvSpPr>
                <p:cNvPr id="90" name="Oval 89">
                  <a:extLst>
                    <a:ext uri="{FF2B5EF4-FFF2-40B4-BE49-F238E27FC236}">
                      <a16:creationId xmlns:a16="http://schemas.microsoft.com/office/drawing/2014/main" id="{4788CD96-9507-BC44-88CB-B5F57DABC884}"/>
                    </a:ext>
                  </a:extLst>
                </p:cNvPr>
                <p:cNvSpPr>
                  <a:spLocks noRot="1" noChangeAspect="1" noMove="1" noResize="1" noEditPoints="1" noAdjustHandles="1" noChangeArrowheads="1" noChangeShapeType="1" noTextEdit="1"/>
                </p:cNvSpPr>
                <p:nvPr/>
              </p:nvSpPr>
              <p:spPr>
                <a:xfrm>
                  <a:off x="3955551" y="1153112"/>
                  <a:ext cx="304800" cy="304800"/>
                </a:xfrm>
                <a:prstGeom prst="ellipse">
                  <a:avLst/>
                </a:prstGeom>
                <a:blipFill>
                  <a:blip r:embed="rId2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Oval 90">
                  <a:extLst>
                    <a:ext uri="{FF2B5EF4-FFF2-40B4-BE49-F238E27FC236}">
                      <a16:creationId xmlns:a16="http://schemas.microsoft.com/office/drawing/2014/main" id="{AB85DE34-7C43-7B40-BCF3-43A1600D945D}"/>
                    </a:ext>
                  </a:extLst>
                </p:cNvPr>
                <p:cNvSpPr/>
                <p:nvPr/>
              </p:nvSpPr>
              <p:spPr>
                <a:xfrm>
                  <a:off x="3955551" y="1864760"/>
                  <a:ext cx="304800" cy="3048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altLang="zh-CN" sz="1400" i="1">
                                <a:latin typeface="Cambria Math" panose="02040503050406030204" pitchFamily="18" charset="0"/>
                              </a:rPr>
                              <m:t>7</m:t>
                            </m:r>
                          </m:sub>
                        </m:sSub>
                      </m:oMath>
                    </m:oMathPara>
                  </a14:m>
                  <a:endParaRPr lang="en-US" dirty="0"/>
                </a:p>
              </p:txBody>
            </p:sp>
          </mc:Choice>
          <mc:Fallback xmlns="">
            <p:sp>
              <p:nvSpPr>
                <p:cNvPr id="91" name="Oval 90">
                  <a:extLst>
                    <a:ext uri="{FF2B5EF4-FFF2-40B4-BE49-F238E27FC236}">
                      <a16:creationId xmlns:a16="http://schemas.microsoft.com/office/drawing/2014/main" id="{AB85DE34-7C43-7B40-BCF3-43A1600D945D}"/>
                    </a:ext>
                  </a:extLst>
                </p:cNvPr>
                <p:cNvSpPr>
                  <a:spLocks noRot="1" noChangeAspect="1" noMove="1" noResize="1" noEditPoints="1" noAdjustHandles="1" noChangeArrowheads="1" noChangeShapeType="1" noTextEdit="1"/>
                </p:cNvSpPr>
                <p:nvPr/>
              </p:nvSpPr>
              <p:spPr>
                <a:xfrm>
                  <a:off x="3955551" y="1864760"/>
                  <a:ext cx="304800" cy="304800"/>
                </a:xfrm>
                <a:prstGeom prst="ellipse">
                  <a:avLst/>
                </a:prstGeom>
                <a:blipFill>
                  <a:blip r:embed="rId23"/>
                  <a:stretch>
                    <a:fillRect/>
                  </a:stretch>
                </a:blipFill>
                <a:ln>
                  <a:solidFill>
                    <a:schemeClr val="tx1"/>
                  </a:solidFill>
                </a:ln>
              </p:spPr>
              <p:txBody>
                <a:bodyPr/>
                <a:lstStyle/>
                <a:p>
                  <a:r>
                    <a:rPr lang="en-US">
                      <a:noFill/>
                    </a:rPr>
                    <a:t> </a:t>
                  </a:r>
                </a:p>
              </p:txBody>
            </p:sp>
          </mc:Fallback>
        </mc:AlternateContent>
        <p:cxnSp>
          <p:nvCxnSpPr>
            <p:cNvPr id="92" name="Straight Arrow Connector 91">
              <a:extLst>
                <a:ext uri="{FF2B5EF4-FFF2-40B4-BE49-F238E27FC236}">
                  <a16:creationId xmlns:a16="http://schemas.microsoft.com/office/drawing/2014/main" id="{B3B079E3-E8C3-2645-B852-26C146F49AF6}"/>
                </a:ext>
              </a:extLst>
            </p:cNvPr>
            <p:cNvCxnSpPr>
              <a:cxnSpLocks/>
              <a:stCxn id="85" idx="7"/>
              <a:endCxn id="86" idx="2"/>
            </p:cNvCxnSpPr>
            <p:nvPr/>
          </p:nvCxnSpPr>
          <p:spPr>
            <a:xfrm flipV="1">
              <a:off x="1510473" y="1260065"/>
              <a:ext cx="308052" cy="2497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3" name="Straight Arrow Connector 92">
              <a:extLst>
                <a:ext uri="{FF2B5EF4-FFF2-40B4-BE49-F238E27FC236}">
                  <a16:creationId xmlns:a16="http://schemas.microsoft.com/office/drawing/2014/main" id="{F51FCE2A-F2CE-DA43-AE23-1115B4400569}"/>
                </a:ext>
              </a:extLst>
            </p:cNvPr>
            <p:cNvCxnSpPr>
              <a:cxnSpLocks/>
              <a:stCxn id="85" idx="5"/>
              <a:endCxn id="87" idx="2"/>
            </p:cNvCxnSpPr>
            <p:nvPr/>
          </p:nvCxnSpPr>
          <p:spPr>
            <a:xfrm>
              <a:off x="1510473" y="1725318"/>
              <a:ext cx="391102" cy="29184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4" name="Straight Arrow Connector 93">
              <a:extLst>
                <a:ext uri="{FF2B5EF4-FFF2-40B4-BE49-F238E27FC236}">
                  <a16:creationId xmlns:a16="http://schemas.microsoft.com/office/drawing/2014/main" id="{3C02D196-3992-204E-BEB0-CB3B97D1DFDA}"/>
                </a:ext>
              </a:extLst>
            </p:cNvPr>
            <p:cNvCxnSpPr>
              <a:cxnSpLocks/>
              <a:stCxn id="86" idx="6"/>
              <a:endCxn id="88" idx="1"/>
            </p:cNvCxnSpPr>
            <p:nvPr/>
          </p:nvCxnSpPr>
          <p:spPr>
            <a:xfrm>
              <a:off x="2123325" y="1260065"/>
              <a:ext cx="414171" cy="2497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5" name="Straight Arrow Connector 94">
              <a:extLst>
                <a:ext uri="{FF2B5EF4-FFF2-40B4-BE49-F238E27FC236}">
                  <a16:creationId xmlns:a16="http://schemas.microsoft.com/office/drawing/2014/main" id="{D8E592FC-48E0-C24F-BAF0-911359E4E3F0}"/>
                </a:ext>
              </a:extLst>
            </p:cNvPr>
            <p:cNvCxnSpPr>
              <a:cxnSpLocks/>
              <a:stCxn id="87" idx="6"/>
              <a:endCxn id="88" idx="3"/>
            </p:cNvCxnSpPr>
            <p:nvPr/>
          </p:nvCxnSpPr>
          <p:spPr>
            <a:xfrm flipV="1">
              <a:off x="2206375" y="1725318"/>
              <a:ext cx="331121" cy="29184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6" name="Straight Arrow Connector 95">
              <a:extLst>
                <a:ext uri="{FF2B5EF4-FFF2-40B4-BE49-F238E27FC236}">
                  <a16:creationId xmlns:a16="http://schemas.microsoft.com/office/drawing/2014/main" id="{DDEC537A-8691-2C49-957E-D6A57BC5C940}"/>
                </a:ext>
              </a:extLst>
            </p:cNvPr>
            <p:cNvCxnSpPr>
              <a:cxnSpLocks/>
              <a:stCxn id="88" idx="6"/>
              <a:endCxn id="89" idx="2"/>
            </p:cNvCxnSpPr>
            <p:nvPr/>
          </p:nvCxnSpPr>
          <p:spPr>
            <a:xfrm flipV="1">
              <a:off x="2797659" y="1610312"/>
              <a:ext cx="460452" cy="724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7" name="Straight Arrow Connector 96">
              <a:extLst>
                <a:ext uri="{FF2B5EF4-FFF2-40B4-BE49-F238E27FC236}">
                  <a16:creationId xmlns:a16="http://schemas.microsoft.com/office/drawing/2014/main" id="{0A78893C-0E18-E443-BCB3-A3CADED92F16}"/>
                </a:ext>
              </a:extLst>
            </p:cNvPr>
            <p:cNvCxnSpPr>
              <a:cxnSpLocks/>
              <a:stCxn id="89" idx="7"/>
              <a:endCxn id="90" idx="2"/>
            </p:cNvCxnSpPr>
            <p:nvPr/>
          </p:nvCxnSpPr>
          <p:spPr>
            <a:xfrm flipV="1">
              <a:off x="3518274" y="1305512"/>
              <a:ext cx="437277" cy="19703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8" name="Straight Arrow Connector 97">
              <a:extLst>
                <a:ext uri="{FF2B5EF4-FFF2-40B4-BE49-F238E27FC236}">
                  <a16:creationId xmlns:a16="http://schemas.microsoft.com/office/drawing/2014/main" id="{F26DEE87-034C-3240-9E9A-3F8BC9FE5C99}"/>
                </a:ext>
              </a:extLst>
            </p:cNvPr>
            <p:cNvCxnSpPr>
              <a:cxnSpLocks/>
              <a:stCxn id="89" idx="5"/>
              <a:endCxn id="91" idx="2"/>
            </p:cNvCxnSpPr>
            <p:nvPr/>
          </p:nvCxnSpPr>
          <p:spPr>
            <a:xfrm>
              <a:off x="3518274" y="1718075"/>
              <a:ext cx="437277" cy="29908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DFFB815-9CE4-3346-A05A-CF746CFA56ED}"/>
                </a:ext>
              </a:extLst>
            </p:cNvPr>
            <p:cNvSpPr txBox="1"/>
            <p:nvPr/>
          </p:nvSpPr>
          <p:spPr>
            <a:xfrm>
              <a:off x="1363193" y="1118824"/>
              <a:ext cx="360996" cy="261610"/>
            </a:xfrm>
            <a:prstGeom prst="rect">
              <a:avLst/>
            </a:prstGeom>
            <a:noFill/>
            <a:ln>
              <a:noFill/>
            </a:ln>
            <a:effectLst>
              <a:outerShdw blurRad="44450" dist="27940" dir="5400000" algn="ctr">
                <a:srgbClr val="000000">
                  <a:alpha val="32000"/>
                </a:srgbClr>
              </a:outerShdw>
            </a:effectLst>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r>
                <a:rPr lang="en-US" altLang="zh-CN" sz="1100">
                  <a:solidFill>
                    <a:schemeClr val="tx1"/>
                  </a:solidFill>
                  <a:latin typeface="Times New Roman" panose="02020603050405020304" pitchFamily="18" charset="0"/>
                  <a:cs typeface="Times New Roman" panose="02020603050405020304" pitchFamily="18" charset="0"/>
                </a:rPr>
                <a:t>0.5</a:t>
              </a:r>
              <a:endParaRPr lang="en-US" sz="1100" dirty="0">
                <a:solidFill>
                  <a:schemeClr val="tx1"/>
                </a:solidFill>
                <a:latin typeface="Times New Roman" panose="02020603050405020304" pitchFamily="18" charset="0"/>
                <a:cs typeface="Times New Roman" panose="02020603050405020304" pitchFamily="18" charset="0"/>
              </a:endParaRPr>
            </a:p>
          </p:txBody>
        </p:sp>
        <p:sp>
          <p:nvSpPr>
            <p:cNvPr id="100" name="TextBox 99">
              <a:extLst>
                <a:ext uri="{FF2B5EF4-FFF2-40B4-BE49-F238E27FC236}">
                  <a16:creationId xmlns:a16="http://schemas.microsoft.com/office/drawing/2014/main" id="{FC527C85-72CA-D34A-BDC8-8FC054A3998E}"/>
                </a:ext>
              </a:extLst>
            </p:cNvPr>
            <p:cNvSpPr txBox="1"/>
            <p:nvPr/>
          </p:nvSpPr>
          <p:spPr>
            <a:xfrm>
              <a:off x="2243672" y="1138764"/>
              <a:ext cx="617478" cy="261610"/>
            </a:xfrm>
            <a:prstGeom prst="rect">
              <a:avLst/>
            </a:prstGeom>
            <a:noFill/>
            <a:ln>
              <a:noFill/>
            </a:ln>
            <a:effectLst>
              <a:outerShdw blurRad="44450" dist="27940" dir="5400000" algn="ctr">
                <a:srgbClr val="000000">
                  <a:alpha val="32000"/>
                </a:srgbClr>
              </a:outerShdw>
            </a:effectLst>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r>
                <a:rPr lang="en-US" altLang="zh-CN" sz="1100" dirty="0">
                  <a:solidFill>
                    <a:schemeClr val="tx1"/>
                  </a:solidFill>
                  <a:latin typeface="Times New Roman" panose="02020603050405020304" pitchFamily="18" charset="0"/>
                  <a:cs typeface="Times New Roman" panose="02020603050405020304" pitchFamily="18" charset="0"/>
                </a:rPr>
                <a:t>0.1&lt;0.2</a:t>
              </a:r>
              <a:endParaRPr lang="en-US" sz="1100" dirty="0">
                <a:solidFill>
                  <a:schemeClr val="tx1"/>
                </a:solidFill>
                <a:latin typeface="Times New Roman" panose="02020603050405020304" pitchFamily="18" charset="0"/>
                <a:cs typeface="Times New Roman" panose="02020603050405020304" pitchFamily="18" charset="0"/>
              </a:endParaRPr>
            </a:p>
          </p:txBody>
        </p:sp>
        <p:sp>
          <p:nvSpPr>
            <p:cNvPr id="101" name="TextBox 100">
              <a:extLst>
                <a:ext uri="{FF2B5EF4-FFF2-40B4-BE49-F238E27FC236}">
                  <a16:creationId xmlns:a16="http://schemas.microsoft.com/office/drawing/2014/main" id="{93883A55-4E88-8344-968F-3338C7961534}"/>
                </a:ext>
              </a:extLst>
            </p:cNvPr>
            <p:cNvSpPr txBox="1"/>
            <p:nvPr/>
          </p:nvSpPr>
          <p:spPr>
            <a:xfrm>
              <a:off x="1374612" y="1802299"/>
              <a:ext cx="360997" cy="261610"/>
            </a:xfrm>
            <a:prstGeom prst="rect">
              <a:avLst/>
            </a:prstGeom>
            <a:noFill/>
            <a:ln>
              <a:noFill/>
            </a:ln>
            <a:effectLst>
              <a:outerShdw blurRad="44450" dist="27940" dir="5400000" algn="ctr">
                <a:srgbClr val="000000">
                  <a:alpha val="32000"/>
                </a:srgbClr>
              </a:outerShdw>
            </a:effectLst>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r>
                <a:rPr lang="en-US" altLang="zh-CN" sz="1100" dirty="0">
                  <a:solidFill>
                    <a:schemeClr val="tx1"/>
                  </a:solidFill>
                  <a:latin typeface="Times New Roman" panose="02020603050405020304" pitchFamily="18" charset="0"/>
                  <a:cs typeface="Times New Roman" panose="02020603050405020304" pitchFamily="18" charset="0"/>
                </a:rPr>
                <a:t>0.8</a:t>
              </a:r>
              <a:endParaRPr lang="en-US" sz="1100" dirty="0">
                <a:solidFill>
                  <a:schemeClr val="tx1"/>
                </a:solidFill>
                <a:latin typeface="Times New Roman" panose="02020603050405020304" pitchFamily="18" charset="0"/>
                <a:cs typeface="Times New Roman" panose="02020603050405020304" pitchFamily="18" charset="0"/>
              </a:endParaRPr>
            </a:p>
          </p:txBody>
        </p:sp>
        <p:sp>
          <p:nvSpPr>
            <p:cNvPr id="102" name="TextBox 101">
              <a:extLst>
                <a:ext uri="{FF2B5EF4-FFF2-40B4-BE49-F238E27FC236}">
                  <a16:creationId xmlns:a16="http://schemas.microsoft.com/office/drawing/2014/main" id="{B8065016-B353-6A47-8029-5784D9AF36FD}"/>
                </a:ext>
              </a:extLst>
            </p:cNvPr>
            <p:cNvSpPr txBox="1"/>
            <p:nvPr/>
          </p:nvSpPr>
          <p:spPr>
            <a:xfrm>
              <a:off x="2341576" y="1867583"/>
              <a:ext cx="360997" cy="261610"/>
            </a:xfrm>
            <a:prstGeom prst="rect">
              <a:avLst/>
            </a:prstGeom>
            <a:noFill/>
            <a:ln>
              <a:noFill/>
            </a:ln>
            <a:effectLst>
              <a:outerShdw blurRad="44450" dist="27940" dir="5400000" algn="ctr">
                <a:srgbClr val="000000">
                  <a:alpha val="32000"/>
                </a:srgbClr>
              </a:outerShdw>
            </a:effectLst>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r>
                <a:rPr lang="en-US" altLang="zh-CN" sz="1100" dirty="0">
                  <a:solidFill>
                    <a:schemeClr val="tx1"/>
                  </a:solidFill>
                  <a:latin typeface="Times New Roman" panose="02020603050405020304" pitchFamily="18" charset="0"/>
                  <a:cs typeface="Times New Roman" panose="02020603050405020304" pitchFamily="18" charset="0"/>
                </a:rPr>
                <a:t>0.1</a:t>
              </a:r>
              <a:endParaRPr lang="en-US" sz="1100" dirty="0">
                <a:solidFill>
                  <a:schemeClr val="tx1"/>
                </a:solidFill>
                <a:latin typeface="Times New Roman" panose="02020603050405020304" pitchFamily="18" charset="0"/>
                <a:cs typeface="Times New Roman" panose="02020603050405020304" pitchFamily="18" charset="0"/>
              </a:endParaRPr>
            </a:p>
          </p:txBody>
        </p:sp>
        <p:sp>
          <p:nvSpPr>
            <p:cNvPr id="103" name="TextBox 102">
              <a:extLst>
                <a:ext uri="{FF2B5EF4-FFF2-40B4-BE49-F238E27FC236}">
                  <a16:creationId xmlns:a16="http://schemas.microsoft.com/office/drawing/2014/main" id="{88958327-0CD6-974E-8BFD-E4DACFC7AFEE}"/>
                </a:ext>
              </a:extLst>
            </p:cNvPr>
            <p:cNvSpPr txBox="1"/>
            <p:nvPr/>
          </p:nvSpPr>
          <p:spPr>
            <a:xfrm>
              <a:off x="2813480" y="1334350"/>
              <a:ext cx="360997" cy="261610"/>
            </a:xfrm>
            <a:prstGeom prst="rect">
              <a:avLst/>
            </a:prstGeom>
            <a:noFill/>
            <a:ln>
              <a:noFill/>
            </a:ln>
            <a:effectLst>
              <a:outerShdw blurRad="44450" dist="27940" dir="5400000" algn="ctr">
                <a:srgbClr val="000000">
                  <a:alpha val="32000"/>
                </a:srgbClr>
              </a:outerShdw>
            </a:effectLst>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r>
                <a:rPr lang="en-US" altLang="zh-CN" sz="1100" dirty="0">
                  <a:solidFill>
                    <a:schemeClr val="tx1"/>
                  </a:solidFill>
                  <a:latin typeface="Times New Roman" panose="02020603050405020304" pitchFamily="18" charset="0"/>
                  <a:cs typeface="Times New Roman" panose="02020603050405020304" pitchFamily="18" charset="0"/>
                </a:rPr>
                <a:t>0.6</a:t>
              </a:r>
              <a:endParaRPr lang="en-US" sz="1100" dirty="0">
                <a:solidFill>
                  <a:schemeClr val="tx1"/>
                </a:solidFill>
                <a:latin typeface="Times New Roman" panose="02020603050405020304" pitchFamily="18" charset="0"/>
                <a:cs typeface="Times New Roman" panose="02020603050405020304" pitchFamily="18" charset="0"/>
              </a:endParaRPr>
            </a:p>
          </p:txBody>
        </p:sp>
        <p:sp>
          <p:nvSpPr>
            <p:cNvPr id="104" name="TextBox 103">
              <a:extLst>
                <a:ext uri="{FF2B5EF4-FFF2-40B4-BE49-F238E27FC236}">
                  <a16:creationId xmlns:a16="http://schemas.microsoft.com/office/drawing/2014/main" id="{7F3FD383-0017-304A-BA04-EA232D67691C}"/>
                </a:ext>
              </a:extLst>
            </p:cNvPr>
            <p:cNvSpPr txBox="1"/>
            <p:nvPr/>
          </p:nvSpPr>
          <p:spPr>
            <a:xfrm>
              <a:off x="3437728" y="1174707"/>
              <a:ext cx="360997" cy="261610"/>
            </a:xfrm>
            <a:prstGeom prst="rect">
              <a:avLst/>
            </a:prstGeom>
            <a:noFill/>
            <a:ln>
              <a:noFill/>
            </a:ln>
            <a:effectLst>
              <a:outerShdw blurRad="44450" dist="27940" dir="5400000" algn="ctr">
                <a:srgbClr val="000000">
                  <a:alpha val="32000"/>
                </a:srgbClr>
              </a:outerShdw>
            </a:effectLst>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r>
                <a:rPr lang="en-US" altLang="zh-CN" sz="1100" dirty="0">
                  <a:solidFill>
                    <a:schemeClr val="tx1"/>
                  </a:solidFill>
                  <a:latin typeface="Times New Roman" panose="02020603050405020304" pitchFamily="18" charset="0"/>
                  <a:cs typeface="Times New Roman" panose="02020603050405020304" pitchFamily="18" charset="0"/>
                </a:rPr>
                <a:t>0.3</a:t>
              </a:r>
              <a:endParaRPr lang="en-US" sz="1100" dirty="0">
                <a:solidFill>
                  <a:schemeClr val="tx1"/>
                </a:solidFill>
                <a:latin typeface="Times New Roman" panose="02020603050405020304" pitchFamily="18" charset="0"/>
                <a:cs typeface="Times New Roman" panose="02020603050405020304" pitchFamily="18" charset="0"/>
              </a:endParaRPr>
            </a:p>
          </p:txBody>
        </p:sp>
        <p:sp>
          <p:nvSpPr>
            <p:cNvPr id="105" name="TextBox 104">
              <a:extLst>
                <a:ext uri="{FF2B5EF4-FFF2-40B4-BE49-F238E27FC236}">
                  <a16:creationId xmlns:a16="http://schemas.microsoft.com/office/drawing/2014/main" id="{78D64739-892C-4044-B2BF-1E41C79696A4}"/>
                </a:ext>
              </a:extLst>
            </p:cNvPr>
            <p:cNvSpPr txBox="1"/>
            <p:nvPr/>
          </p:nvSpPr>
          <p:spPr>
            <a:xfrm>
              <a:off x="3472715" y="1860651"/>
              <a:ext cx="360997" cy="261610"/>
            </a:xfrm>
            <a:prstGeom prst="rect">
              <a:avLst/>
            </a:prstGeom>
            <a:noFill/>
            <a:ln>
              <a:noFill/>
            </a:ln>
            <a:effectLst>
              <a:outerShdw blurRad="44450" dist="27940" dir="5400000" algn="ctr">
                <a:srgbClr val="000000">
                  <a:alpha val="32000"/>
                </a:srgbClr>
              </a:outerShdw>
            </a:effectLst>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r>
                <a:rPr lang="en-US" altLang="zh-CN" sz="1100" dirty="0">
                  <a:solidFill>
                    <a:schemeClr val="tx1"/>
                  </a:solidFill>
                  <a:latin typeface="Times New Roman" panose="02020603050405020304" pitchFamily="18" charset="0"/>
                  <a:cs typeface="Times New Roman" panose="02020603050405020304" pitchFamily="18" charset="0"/>
                </a:rPr>
                <a:t>0.9</a:t>
              </a:r>
              <a:endParaRPr lang="en-US" sz="1100" dirty="0">
                <a:solidFill>
                  <a:schemeClr val="tx1"/>
                </a:solidFill>
                <a:latin typeface="Times New Roman" panose="02020603050405020304" pitchFamily="18" charset="0"/>
                <a:cs typeface="Times New Roman" panose="02020603050405020304" pitchFamily="18" charset="0"/>
              </a:endParaRPr>
            </a:p>
          </p:txBody>
        </p:sp>
      </p:grpSp>
      <p:grpSp>
        <p:nvGrpSpPr>
          <p:cNvPr id="106" name="Group 105">
            <a:extLst>
              <a:ext uri="{FF2B5EF4-FFF2-40B4-BE49-F238E27FC236}">
                <a16:creationId xmlns:a16="http://schemas.microsoft.com/office/drawing/2014/main" id="{43A84B5B-79DF-C14F-A9D0-FE1CEDC0E60F}"/>
              </a:ext>
            </a:extLst>
          </p:cNvPr>
          <p:cNvGrpSpPr/>
          <p:nvPr/>
        </p:nvGrpSpPr>
        <p:grpSpPr>
          <a:xfrm>
            <a:off x="6338813" y="3024367"/>
            <a:ext cx="3010041" cy="1061895"/>
            <a:chOff x="1250310" y="1107665"/>
            <a:chExt cx="3010041" cy="1061895"/>
          </a:xfrm>
        </p:grpSpPr>
        <mc:AlternateContent xmlns:mc="http://schemas.openxmlformats.org/markup-compatibility/2006" xmlns:a14="http://schemas.microsoft.com/office/drawing/2010/main">
          <mc:Choice Requires="a14">
            <p:sp>
              <p:nvSpPr>
                <p:cNvPr id="107" name="Oval 106">
                  <a:extLst>
                    <a:ext uri="{FF2B5EF4-FFF2-40B4-BE49-F238E27FC236}">
                      <a16:creationId xmlns:a16="http://schemas.microsoft.com/office/drawing/2014/main" id="{DF788E26-D8AA-DA4C-8AF4-7047F2F75F46}"/>
                    </a:ext>
                  </a:extLst>
                </p:cNvPr>
                <p:cNvSpPr/>
                <p:nvPr/>
              </p:nvSpPr>
              <p:spPr>
                <a:xfrm>
                  <a:off x="1250310" y="1465155"/>
                  <a:ext cx="304800" cy="30480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1</m:t>
                            </m:r>
                          </m:sub>
                        </m:sSub>
                      </m:oMath>
                    </m:oMathPara>
                  </a14:m>
                  <a:endParaRPr lang="en-US" sz="1400" dirty="0"/>
                </a:p>
              </p:txBody>
            </p:sp>
          </mc:Choice>
          <mc:Fallback xmlns="">
            <p:sp>
              <p:nvSpPr>
                <p:cNvPr id="107" name="Oval 106">
                  <a:extLst>
                    <a:ext uri="{FF2B5EF4-FFF2-40B4-BE49-F238E27FC236}">
                      <a16:creationId xmlns:a16="http://schemas.microsoft.com/office/drawing/2014/main" id="{DF788E26-D8AA-DA4C-8AF4-7047F2F75F46}"/>
                    </a:ext>
                  </a:extLst>
                </p:cNvPr>
                <p:cNvSpPr>
                  <a:spLocks noRot="1" noChangeAspect="1" noMove="1" noResize="1" noEditPoints="1" noAdjustHandles="1" noChangeArrowheads="1" noChangeShapeType="1" noTextEdit="1"/>
                </p:cNvSpPr>
                <p:nvPr/>
              </p:nvSpPr>
              <p:spPr>
                <a:xfrm>
                  <a:off x="1250310" y="1465155"/>
                  <a:ext cx="304800" cy="304800"/>
                </a:xfrm>
                <a:prstGeom prst="ellipse">
                  <a:avLst/>
                </a:prstGeom>
                <a:blipFill>
                  <a:blip r:embed="rId2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Oval 107">
                  <a:extLst>
                    <a:ext uri="{FF2B5EF4-FFF2-40B4-BE49-F238E27FC236}">
                      <a16:creationId xmlns:a16="http://schemas.microsoft.com/office/drawing/2014/main" id="{72245556-3587-1E4C-808E-997D66C184A0}"/>
                    </a:ext>
                  </a:extLst>
                </p:cNvPr>
                <p:cNvSpPr/>
                <p:nvPr/>
              </p:nvSpPr>
              <p:spPr>
                <a:xfrm>
                  <a:off x="1818525" y="1107665"/>
                  <a:ext cx="304800" cy="304800"/>
                </a:xfrm>
                <a:prstGeom prst="ellipse">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2</m:t>
                            </m:r>
                          </m:sub>
                        </m:sSub>
                      </m:oMath>
                    </m:oMathPara>
                  </a14:m>
                  <a:endParaRPr lang="en-US" sz="1400" dirty="0"/>
                </a:p>
              </p:txBody>
            </p:sp>
          </mc:Choice>
          <mc:Fallback xmlns="">
            <p:sp>
              <p:nvSpPr>
                <p:cNvPr id="108" name="Oval 107">
                  <a:extLst>
                    <a:ext uri="{FF2B5EF4-FFF2-40B4-BE49-F238E27FC236}">
                      <a16:creationId xmlns:a16="http://schemas.microsoft.com/office/drawing/2014/main" id="{72245556-3587-1E4C-808E-997D66C184A0}"/>
                    </a:ext>
                  </a:extLst>
                </p:cNvPr>
                <p:cNvSpPr>
                  <a:spLocks noRot="1" noChangeAspect="1" noMove="1" noResize="1" noEditPoints="1" noAdjustHandles="1" noChangeArrowheads="1" noChangeShapeType="1" noTextEdit="1"/>
                </p:cNvSpPr>
                <p:nvPr/>
              </p:nvSpPr>
              <p:spPr>
                <a:xfrm>
                  <a:off x="1818525" y="1107665"/>
                  <a:ext cx="304800" cy="304800"/>
                </a:xfrm>
                <a:prstGeom prst="ellipse">
                  <a:avLst/>
                </a:prstGeom>
                <a:blipFill>
                  <a:blip r:embed="rId2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Oval 108">
                  <a:extLst>
                    <a:ext uri="{FF2B5EF4-FFF2-40B4-BE49-F238E27FC236}">
                      <a16:creationId xmlns:a16="http://schemas.microsoft.com/office/drawing/2014/main" id="{4E59A4D4-90B7-AA43-A4F4-0D2D51EECE75}"/>
                    </a:ext>
                  </a:extLst>
                </p:cNvPr>
                <p:cNvSpPr/>
                <p:nvPr/>
              </p:nvSpPr>
              <p:spPr>
                <a:xfrm>
                  <a:off x="1901575" y="1864760"/>
                  <a:ext cx="304800" cy="3048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altLang="zh-CN" sz="1400" i="1">
                                <a:latin typeface="Cambria Math" panose="02040503050406030204" pitchFamily="18" charset="0"/>
                              </a:rPr>
                              <m:t>3</m:t>
                            </m:r>
                          </m:sub>
                        </m:sSub>
                      </m:oMath>
                    </m:oMathPara>
                  </a14:m>
                  <a:endParaRPr lang="en-US" sz="1400" dirty="0"/>
                </a:p>
              </p:txBody>
            </p:sp>
          </mc:Choice>
          <mc:Fallback xmlns="">
            <p:sp>
              <p:nvSpPr>
                <p:cNvPr id="109" name="Oval 108">
                  <a:extLst>
                    <a:ext uri="{FF2B5EF4-FFF2-40B4-BE49-F238E27FC236}">
                      <a16:creationId xmlns:a16="http://schemas.microsoft.com/office/drawing/2014/main" id="{4E59A4D4-90B7-AA43-A4F4-0D2D51EECE75}"/>
                    </a:ext>
                  </a:extLst>
                </p:cNvPr>
                <p:cNvSpPr>
                  <a:spLocks noRot="1" noChangeAspect="1" noMove="1" noResize="1" noEditPoints="1" noAdjustHandles="1" noChangeArrowheads="1" noChangeShapeType="1" noTextEdit="1"/>
                </p:cNvSpPr>
                <p:nvPr/>
              </p:nvSpPr>
              <p:spPr>
                <a:xfrm>
                  <a:off x="1901575" y="1864760"/>
                  <a:ext cx="304800" cy="304800"/>
                </a:xfrm>
                <a:prstGeom prst="ellipse">
                  <a:avLst/>
                </a:prstGeom>
                <a:blipFill>
                  <a:blip r:embed="rId2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Oval 109">
                  <a:extLst>
                    <a:ext uri="{FF2B5EF4-FFF2-40B4-BE49-F238E27FC236}">
                      <a16:creationId xmlns:a16="http://schemas.microsoft.com/office/drawing/2014/main" id="{4398B756-2DE9-4F4C-975A-18B0D3FB7F8E}"/>
                    </a:ext>
                  </a:extLst>
                </p:cNvPr>
                <p:cNvSpPr/>
                <p:nvPr/>
              </p:nvSpPr>
              <p:spPr>
                <a:xfrm>
                  <a:off x="2492859" y="1465155"/>
                  <a:ext cx="304800" cy="304800"/>
                </a:xfrm>
                <a:prstGeom prst="ellipse">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altLang="zh-CN" sz="1400" i="1">
                                <a:latin typeface="Cambria Math" panose="02040503050406030204" pitchFamily="18" charset="0"/>
                              </a:rPr>
                              <m:t>4</m:t>
                            </m:r>
                          </m:sub>
                        </m:sSub>
                      </m:oMath>
                    </m:oMathPara>
                  </a14:m>
                  <a:endParaRPr lang="en-US" sz="1400" dirty="0"/>
                </a:p>
              </p:txBody>
            </p:sp>
          </mc:Choice>
          <mc:Fallback xmlns="">
            <p:sp>
              <p:nvSpPr>
                <p:cNvPr id="110" name="Oval 109">
                  <a:extLst>
                    <a:ext uri="{FF2B5EF4-FFF2-40B4-BE49-F238E27FC236}">
                      <a16:creationId xmlns:a16="http://schemas.microsoft.com/office/drawing/2014/main" id="{4398B756-2DE9-4F4C-975A-18B0D3FB7F8E}"/>
                    </a:ext>
                  </a:extLst>
                </p:cNvPr>
                <p:cNvSpPr>
                  <a:spLocks noRot="1" noChangeAspect="1" noMove="1" noResize="1" noEditPoints="1" noAdjustHandles="1" noChangeArrowheads="1" noChangeShapeType="1" noTextEdit="1"/>
                </p:cNvSpPr>
                <p:nvPr/>
              </p:nvSpPr>
              <p:spPr>
                <a:xfrm>
                  <a:off x="2492859" y="1465155"/>
                  <a:ext cx="304800" cy="304800"/>
                </a:xfrm>
                <a:prstGeom prst="ellipse">
                  <a:avLst/>
                </a:prstGeom>
                <a:blipFill>
                  <a:blip r:embed="rId2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Oval 110">
                  <a:extLst>
                    <a:ext uri="{FF2B5EF4-FFF2-40B4-BE49-F238E27FC236}">
                      <a16:creationId xmlns:a16="http://schemas.microsoft.com/office/drawing/2014/main" id="{BE2591DB-02D0-EA40-9375-7D7636F372C3}"/>
                    </a:ext>
                  </a:extLst>
                </p:cNvPr>
                <p:cNvSpPr/>
                <p:nvPr/>
              </p:nvSpPr>
              <p:spPr>
                <a:xfrm>
                  <a:off x="3258111" y="1457912"/>
                  <a:ext cx="304800" cy="304800"/>
                </a:xfrm>
                <a:prstGeom prst="ellipse">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altLang="zh-CN" sz="1400" i="1">
                                <a:latin typeface="Cambria Math" panose="02040503050406030204" pitchFamily="18" charset="0"/>
                              </a:rPr>
                              <m:t>5</m:t>
                            </m:r>
                          </m:sub>
                        </m:sSub>
                      </m:oMath>
                    </m:oMathPara>
                  </a14:m>
                  <a:endParaRPr lang="en-US" sz="1400" dirty="0"/>
                </a:p>
              </p:txBody>
            </p:sp>
          </mc:Choice>
          <mc:Fallback xmlns="">
            <p:sp>
              <p:nvSpPr>
                <p:cNvPr id="111" name="Oval 110">
                  <a:extLst>
                    <a:ext uri="{FF2B5EF4-FFF2-40B4-BE49-F238E27FC236}">
                      <a16:creationId xmlns:a16="http://schemas.microsoft.com/office/drawing/2014/main" id="{BE2591DB-02D0-EA40-9375-7D7636F372C3}"/>
                    </a:ext>
                  </a:extLst>
                </p:cNvPr>
                <p:cNvSpPr>
                  <a:spLocks noRot="1" noChangeAspect="1" noMove="1" noResize="1" noEditPoints="1" noAdjustHandles="1" noChangeArrowheads="1" noChangeShapeType="1" noTextEdit="1"/>
                </p:cNvSpPr>
                <p:nvPr/>
              </p:nvSpPr>
              <p:spPr>
                <a:xfrm>
                  <a:off x="3258111" y="1457912"/>
                  <a:ext cx="304800" cy="304800"/>
                </a:xfrm>
                <a:prstGeom prst="ellipse">
                  <a:avLst/>
                </a:prstGeom>
                <a:blipFill>
                  <a:blip r:embed="rId2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Oval 111">
                  <a:extLst>
                    <a:ext uri="{FF2B5EF4-FFF2-40B4-BE49-F238E27FC236}">
                      <a16:creationId xmlns:a16="http://schemas.microsoft.com/office/drawing/2014/main" id="{0102EB95-BDD5-E745-93E9-5038BD0BC160}"/>
                    </a:ext>
                  </a:extLst>
                </p:cNvPr>
                <p:cNvSpPr/>
                <p:nvPr/>
              </p:nvSpPr>
              <p:spPr>
                <a:xfrm>
                  <a:off x="3955551" y="1153112"/>
                  <a:ext cx="304800" cy="3048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altLang="zh-CN" sz="1400" i="1">
                                <a:latin typeface="Cambria Math" panose="02040503050406030204" pitchFamily="18" charset="0"/>
                              </a:rPr>
                              <m:t>6</m:t>
                            </m:r>
                          </m:sub>
                        </m:sSub>
                      </m:oMath>
                    </m:oMathPara>
                  </a14:m>
                  <a:endParaRPr lang="en-US" sz="1400" dirty="0"/>
                </a:p>
              </p:txBody>
            </p:sp>
          </mc:Choice>
          <mc:Fallback xmlns="">
            <p:sp>
              <p:nvSpPr>
                <p:cNvPr id="112" name="Oval 111">
                  <a:extLst>
                    <a:ext uri="{FF2B5EF4-FFF2-40B4-BE49-F238E27FC236}">
                      <a16:creationId xmlns:a16="http://schemas.microsoft.com/office/drawing/2014/main" id="{0102EB95-BDD5-E745-93E9-5038BD0BC160}"/>
                    </a:ext>
                  </a:extLst>
                </p:cNvPr>
                <p:cNvSpPr>
                  <a:spLocks noRot="1" noChangeAspect="1" noMove="1" noResize="1" noEditPoints="1" noAdjustHandles="1" noChangeArrowheads="1" noChangeShapeType="1" noTextEdit="1"/>
                </p:cNvSpPr>
                <p:nvPr/>
              </p:nvSpPr>
              <p:spPr>
                <a:xfrm>
                  <a:off x="3955551" y="1153112"/>
                  <a:ext cx="304800" cy="304800"/>
                </a:xfrm>
                <a:prstGeom prst="ellipse">
                  <a:avLst/>
                </a:prstGeom>
                <a:blipFill>
                  <a:blip r:embed="rId29"/>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Oval 112">
                  <a:extLst>
                    <a:ext uri="{FF2B5EF4-FFF2-40B4-BE49-F238E27FC236}">
                      <a16:creationId xmlns:a16="http://schemas.microsoft.com/office/drawing/2014/main" id="{E4AB144B-011C-5041-9BC4-507302A8D27B}"/>
                    </a:ext>
                  </a:extLst>
                </p:cNvPr>
                <p:cNvSpPr/>
                <p:nvPr/>
              </p:nvSpPr>
              <p:spPr>
                <a:xfrm>
                  <a:off x="3955551" y="1864760"/>
                  <a:ext cx="304800" cy="3048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altLang="zh-CN" sz="1400" i="1">
                                <a:latin typeface="Cambria Math" panose="02040503050406030204" pitchFamily="18" charset="0"/>
                              </a:rPr>
                              <m:t>7</m:t>
                            </m:r>
                          </m:sub>
                        </m:sSub>
                      </m:oMath>
                    </m:oMathPara>
                  </a14:m>
                  <a:endParaRPr lang="en-US" dirty="0"/>
                </a:p>
              </p:txBody>
            </p:sp>
          </mc:Choice>
          <mc:Fallback xmlns="">
            <p:sp>
              <p:nvSpPr>
                <p:cNvPr id="113" name="Oval 112">
                  <a:extLst>
                    <a:ext uri="{FF2B5EF4-FFF2-40B4-BE49-F238E27FC236}">
                      <a16:creationId xmlns:a16="http://schemas.microsoft.com/office/drawing/2014/main" id="{E4AB144B-011C-5041-9BC4-507302A8D27B}"/>
                    </a:ext>
                  </a:extLst>
                </p:cNvPr>
                <p:cNvSpPr>
                  <a:spLocks noRot="1" noChangeAspect="1" noMove="1" noResize="1" noEditPoints="1" noAdjustHandles="1" noChangeArrowheads="1" noChangeShapeType="1" noTextEdit="1"/>
                </p:cNvSpPr>
                <p:nvPr/>
              </p:nvSpPr>
              <p:spPr>
                <a:xfrm>
                  <a:off x="3955551" y="1864760"/>
                  <a:ext cx="304800" cy="304800"/>
                </a:xfrm>
                <a:prstGeom prst="ellipse">
                  <a:avLst/>
                </a:prstGeom>
                <a:blipFill>
                  <a:blip r:embed="rId30"/>
                  <a:stretch>
                    <a:fillRect/>
                  </a:stretch>
                </a:blipFill>
                <a:ln>
                  <a:solidFill>
                    <a:schemeClr val="tx1"/>
                  </a:solidFill>
                </a:ln>
              </p:spPr>
              <p:txBody>
                <a:bodyPr/>
                <a:lstStyle/>
                <a:p>
                  <a:r>
                    <a:rPr lang="en-US">
                      <a:noFill/>
                    </a:rPr>
                    <a:t> </a:t>
                  </a:r>
                </a:p>
              </p:txBody>
            </p:sp>
          </mc:Fallback>
        </mc:AlternateContent>
        <p:cxnSp>
          <p:nvCxnSpPr>
            <p:cNvPr id="114" name="Straight Arrow Connector 113">
              <a:extLst>
                <a:ext uri="{FF2B5EF4-FFF2-40B4-BE49-F238E27FC236}">
                  <a16:creationId xmlns:a16="http://schemas.microsoft.com/office/drawing/2014/main" id="{41B6FB5B-8C7D-1641-9539-6D23F87A8A43}"/>
                </a:ext>
              </a:extLst>
            </p:cNvPr>
            <p:cNvCxnSpPr>
              <a:cxnSpLocks/>
              <a:stCxn id="107" idx="7"/>
              <a:endCxn id="108" idx="2"/>
            </p:cNvCxnSpPr>
            <p:nvPr/>
          </p:nvCxnSpPr>
          <p:spPr>
            <a:xfrm flipV="1">
              <a:off x="1510473" y="1260065"/>
              <a:ext cx="308052" cy="2497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5" name="Straight Arrow Connector 114">
              <a:extLst>
                <a:ext uri="{FF2B5EF4-FFF2-40B4-BE49-F238E27FC236}">
                  <a16:creationId xmlns:a16="http://schemas.microsoft.com/office/drawing/2014/main" id="{B8D8E456-E587-1040-A214-1400EE56B9F8}"/>
                </a:ext>
              </a:extLst>
            </p:cNvPr>
            <p:cNvCxnSpPr>
              <a:cxnSpLocks/>
              <a:stCxn id="107" idx="5"/>
              <a:endCxn id="109" idx="2"/>
            </p:cNvCxnSpPr>
            <p:nvPr/>
          </p:nvCxnSpPr>
          <p:spPr>
            <a:xfrm>
              <a:off x="1510473" y="1725318"/>
              <a:ext cx="391102" cy="29184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6" name="Straight Arrow Connector 115">
              <a:extLst>
                <a:ext uri="{FF2B5EF4-FFF2-40B4-BE49-F238E27FC236}">
                  <a16:creationId xmlns:a16="http://schemas.microsoft.com/office/drawing/2014/main" id="{B1ACD487-CAA5-BE4C-BC0E-C6C40B6ED423}"/>
                </a:ext>
              </a:extLst>
            </p:cNvPr>
            <p:cNvCxnSpPr>
              <a:cxnSpLocks/>
              <a:stCxn id="108" idx="6"/>
              <a:endCxn id="110" idx="1"/>
            </p:cNvCxnSpPr>
            <p:nvPr/>
          </p:nvCxnSpPr>
          <p:spPr>
            <a:xfrm>
              <a:off x="2123325" y="1260065"/>
              <a:ext cx="414171" cy="2497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7" name="Straight Arrow Connector 116">
              <a:extLst>
                <a:ext uri="{FF2B5EF4-FFF2-40B4-BE49-F238E27FC236}">
                  <a16:creationId xmlns:a16="http://schemas.microsoft.com/office/drawing/2014/main" id="{A5782049-A417-8F4A-AB4A-BC958F784090}"/>
                </a:ext>
              </a:extLst>
            </p:cNvPr>
            <p:cNvCxnSpPr>
              <a:cxnSpLocks/>
              <a:stCxn id="109" idx="6"/>
              <a:endCxn id="110" idx="3"/>
            </p:cNvCxnSpPr>
            <p:nvPr/>
          </p:nvCxnSpPr>
          <p:spPr>
            <a:xfrm flipV="1">
              <a:off x="2206375" y="1725318"/>
              <a:ext cx="331121" cy="29184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A4FA33EE-6A74-754B-B7C9-F7B166459201}"/>
                </a:ext>
              </a:extLst>
            </p:cNvPr>
            <p:cNvCxnSpPr>
              <a:cxnSpLocks/>
              <a:stCxn id="110" idx="6"/>
              <a:endCxn id="111" idx="2"/>
            </p:cNvCxnSpPr>
            <p:nvPr/>
          </p:nvCxnSpPr>
          <p:spPr>
            <a:xfrm flipV="1">
              <a:off x="2797659" y="1610312"/>
              <a:ext cx="460452" cy="724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9" name="Straight Arrow Connector 118">
              <a:extLst>
                <a:ext uri="{FF2B5EF4-FFF2-40B4-BE49-F238E27FC236}">
                  <a16:creationId xmlns:a16="http://schemas.microsoft.com/office/drawing/2014/main" id="{06DF0864-BF92-8348-95C8-3B39F55D8859}"/>
                </a:ext>
              </a:extLst>
            </p:cNvPr>
            <p:cNvCxnSpPr>
              <a:cxnSpLocks/>
              <a:stCxn id="111" idx="7"/>
              <a:endCxn id="112" idx="2"/>
            </p:cNvCxnSpPr>
            <p:nvPr/>
          </p:nvCxnSpPr>
          <p:spPr>
            <a:xfrm flipV="1">
              <a:off x="3518274" y="1305512"/>
              <a:ext cx="437277" cy="19703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0" name="Straight Arrow Connector 119">
              <a:extLst>
                <a:ext uri="{FF2B5EF4-FFF2-40B4-BE49-F238E27FC236}">
                  <a16:creationId xmlns:a16="http://schemas.microsoft.com/office/drawing/2014/main" id="{219E4BF2-49CD-F64E-BDF6-E3D31C0DD779}"/>
                </a:ext>
              </a:extLst>
            </p:cNvPr>
            <p:cNvCxnSpPr>
              <a:cxnSpLocks/>
              <a:stCxn id="111" idx="5"/>
              <a:endCxn id="113" idx="2"/>
            </p:cNvCxnSpPr>
            <p:nvPr/>
          </p:nvCxnSpPr>
          <p:spPr>
            <a:xfrm>
              <a:off x="3518274" y="1718075"/>
              <a:ext cx="437277" cy="29908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1" name="TextBox 120">
              <a:extLst>
                <a:ext uri="{FF2B5EF4-FFF2-40B4-BE49-F238E27FC236}">
                  <a16:creationId xmlns:a16="http://schemas.microsoft.com/office/drawing/2014/main" id="{5283ECBF-3677-F243-A16D-0C8203F757A4}"/>
                </a:ext>
              </a:extLst>
            </p:cNvPr>
            <p:cNvSpPr txBox="1"/>
            <p:nvPr/>
          </p:nvSpPr>
          <p:spPr>
            <a:xfrm>
              <a:off x="1363193" y="1118824"/>
              <a:ext cx="360996" cy="261610"/>
            </a:xfrm>
            <a:prstGeom prst="rect">
              <a:avLst/>
            </a:prstGeom>
            <a:noFill/>
            <a:ln>
              <a:noFill/>
            </a:ln>
            <a:effectLst>
              <a:outerShdw blurRad="44450" dist="27940" dir="5400000" algn="ctr">
                <a:srgbClr val="000000">
                  <a:alpha val="32000"/>
                </a:srgbClr>
              </a:outerShdw>
            </a:effectLst>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r>
                <a:rPr lang="en-US" altLang="zh-CN" sz="1100">
                  <a:solidFill>
                    <a:schemeClr val="tx1"/>
                  </a:solidFill>
                  <a:latin typeface="Times New Roman" panose="02020603050405020304" pitchFamily="18" charset="0"/>
                  <a:cs typeface="Times New Roman" panose="02020603050405020304" pitchFamily="18" charset="0"/>
                </a:rPr>
                <a:t>0.5</a:t>
              </a:r>
              <a:endParaRPr lang="en-US" sz="1100" dirty="0">
                <a:solidFill>
                  <a:schemeClr val="tx1"/>
                </a:solidFill>
                <a:latin typeface="Times New Roman" panose="02020603050405020304" pitchFamily="18" charset="0"/>
                <a:cs typeface="Times New Roman" panose="02020603050405020304" pitchFamily="18" charset="0"/>
              </a:endParaRPr>
            </a:p>
          </p:txBody>
        </p:sp>
        <p:sp>
          <p:nvSpPr>
            <p:cNvPr id="122" name="TextBox 121">
              <a:extLst>
                <a:ext uri="{FF2B5EF4-FFF2-40B4-BE49-F238E27FC236}">
                  <a16:creationId xmlns:a16="http://schemas.microsoft.com/office/drawing/2014/main" id="{673D9CF4-2C51-F84B-A1FB-EC7B68E92D68}"/>
                </a:ext>
              </a:extLst>
            </p:cNvPr>
            <p:cNvSpPr txBox="1"/>
            <p:nvPr/>
          </p:nvSpPr>
          <p:spPr>
            <a:xfrm>
              <a:off x="2204100" y="1138764"/>
              <a:ext cx="360997" cy="261610"/>
            </a:xfrm>
            <a:prstGeom prst="rect">
              <a:avLst/>
            </a:prstGeom>
            <a:noFill/>
            <a:ln>
              <a:noFill/>
            </a:ln>
            <a:effectLst>
              <a:outerShdw blurRad="44450" dist="27940" dir="5400000" algn="ctr">
                <a:srgbClr val="000000">
                  <a:alpha val="32000"/>
                </a:srgbClr>
              </a:outerShdw>
            </a:effectLst>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r>
                <a:rPr lang="en-US" altLang="zh-CN" sz="1100" dirty="0">
                  <a:solidFill>
                    <a:schemeClr val="tx1"/>
                  </a:solidFill>
                  <a:latin typeface="Times New Roman" panose="02020603050405020304" pitchFamily="18" charset="0"/>
                  <a:cs typeface="Times New Roman" panose="02020603050405020304" pitchFamily="18" charset="0"/>
                </a:rPr>
                <a:t>0.2</a:t>
              </a:r>
              <a:endParaRPr lang="en-US" sz="1100" dirty="0">
                <a:solidFill>
                  <a:schemeClr val="tx1"/>
                </a:solidFill>
                <a:latin typeface="Times New Roman" panose="02020603050405020304" pitchFamily="18" charset="0"/>
                <a:cs typeface="Times New Roman" panose="02020603050405020304" pitchFamily="18" charset="0"/>
              </a:endParaRPr>
            </a:p>
          </p:txBody>
        </p:sp>
        <p:sp>
          <p:nvSpPr>
            <p:cNvPr id="123" name="TextBox 122">
              <a:extLst>
                <a:ext uri="{FF2B5EF4-FFF2-40B4-BE49-F238E27FC236}">
                  <a16:creationId xmlns:a16="http://schemas.microsoft.com/office/drawing/2014/main" id="{48908D5C-CF43-AA42-99B8-9A0EED81A1B3}"/>
                </a:ext>
              </a:extLst>
            </p:cNvPr>
            <p:cNvSpPr txBox="1"/>
            <p:nvPr/>
          </p:nvSpPr>
          <p:spPr>
            <a:xfrm>
              <a:off x="1374612" y="1802299"/>
              <a:ext cx="360997" cy="261610"/>
            </a:xfrm>
            <a:prstGeom prst="rect">
              <a:avLst/>
            </a:prstGeom>
            <a:noFill/>
            <a:ln>
              <a:noFill/>
            </a:ln>
            <a:effectLst>
              <a:outerShdw blurRad="44450" dist="27940" dir="5400000" algn="ctr">
                <a:srgbClr val="000000">
                  <a:alpha val="32000"/>
                </a:srgbClr>
              </a:outerShdw>
            </a:effectLst>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r>
                <a:rPr lang="en-US" altLang="zh-CN" sz="1100" dirty="0">
                  <a:solidFill>
                    <a:schemeClr val="tx1"/>
                  </a:solidFill>
                  <a:latin typeface="Times New Roman" panose="02020603050405020304" pitchFamily="18" charset="0"/>
                  <a:cs typeface="Times New Roman" panose="02020603050405020304" pitchFamily="18" charset="0"/>
                </a:rPr>
                <a:t>0.8</a:t>
              </a:r>
              <a:endParaRPr lang="en-US" sz="1100" dirty="0">
                <a:solidFill>
                  <a:schemeClr val="tx1"/>
                </a:solidFill>
                <a:latin typeface="Times New Roman" panose="02020603050405020304" pitchFamily="18" charset="0"/>
                <a:cs typeface="Times New Roman" panose="02020603050405020304" pitchFamily="18" charset="0"/>
              </a:endParaRPr>
            </a:p>
          </p:txBody>
        </p:sp>
        <p:sp>
          <p:nvSpPr>
            <p:cNvPr id="124" name="TextBox 123">
              <a:extLst>
                <a:ext uri="{FF2B5EF4-FFF2-40B4-BE49-F238E27FC236}">
                  <a16:creationId xmlns:a16="http://schemas.microsoft.com/office/drawing/2014/main" id="{65BF69F7-511E-EB4F-AF5D-A48F16F69485}"/>
                </a:ext>
              </a:extLst>
            </p:cNvPr>
            <p:cNvSpPr txBox="1"/>
            <p:nvPr/>
          </p:nvSpPr>
          <p:spPr>
            <a:xfrm>
              <a:off x="2213336" y="1867583"/>
              <a:ext cx="617478" cy="261610"/>
            </a:xfrm>
            <a:prstGeom prst="rect">
              <a:avLst/>
            </a:prstGeom>
            <a:noFill/>
            <a:ln>
              <a:noFill/>
            </a:ln>
            <a:effectLst>
              <a:outerShdw blurRad="44450" dist="27940" dir="5400000" algn="ctr">
                <a:srgbClr val="000000">
                  <a:alpha val="32000"/>
                </a:srgbClr>
              </a:outerShdw>
            </a:effectLst>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r>
                <a:rPr lang="en-US" altLang="zh-CN" sz="1100" dirty="0">
                  <a:solidFill>
                    <a:schemeClr val="tx1"/>
                  </a:solidFill>
                  <a:latin typeface="Times New Roman" panose="02020603050405020304" pitchFamily="18" charset="0"/>
                  <a:cs typeface="Times New Roman" panose="02020603050405020304" pitchFamily="18" charset="0"/>
                </a:rPr>
                <a:t>0.9&gt;0.1</a:t>
              </a:r>
              <a:endParaRPr lang="en-US" sz="1100" dirty="0">
                <a:solidFill>
                  <a:schemeClr val="tx1"/>
                </a:solidFill>
                <a:latin typeface="Times New Roman" panose="02020603050405020304" pitchFamily="18" charset="0"/>
                <a:cs typeface="Times New Roman" panose="02020603050405020304" pitchFamily="18" charset="0"/>
              </a:endParaRPr>
            </a:p>
          </p:txBody>
        </p:sp>
        <p:sp>
          <p:nvSpPr>
            <p:cNvPr id="125" name="TextBox 124">
              <a:extLst>
                <a:ext uri="{FF2B5EF4-FFF2-40B4-BE49-F238E27FC236}">
                  <a16:creationId xmlns:a16="http://schemas.microsoft.com/office/drawing/2014/main" id="{6DAA8CE8-7745-E44A-BFB0-6957D0280805}"/>
                </a:ext>
              </a:extLst>
            </p:cNvPr>
            <p:cNvSpPr txBox="1"/>
            <p:nvPr/>
          </p:nvSpPr>
          <p:spPr>
            <a:xfrm>
              <a:off x="2685240" y="1334350"/>
              <a:ext cx="617478" cy="261610"/>
            </a:xfrm>
            <a:prstGeom prst="rect">
              <a:avLst/>
            </a:prstGeom>
            <a:noFill/>
            <a:ln>
              <a:noFill/>
            </a:ln>
            <a:effectLst>
              <a:outerShdw blurRad="44450" dist="27940" dir="5400000" algn="ctr">
                <a:srgbClr val="000000">
                  <a:alpha val="32000"/>
                </a:srgbClr>
              </a:outerShdw>
            </a:effectLst>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r>
                <a:rPr lang="en-US" altLang="zh-CN" sz="1100" dirty="0">
                  <a:solidFill>
                    <a:schemeClr val="tx1"/>
                  </a:solidFill>
                  <a:latin typeface="Times New Roman" panose="02020603050405020304" pitchFamily="18" charset="0"/>
                  <a:cs typeface="Times New Roman" panose="02020603050405020304" pitchFamily="18" charset="0"/>
                </a:rPr>
                <a:t>0.4&lt;0.6</a:t>
              </a:r>
              <a:endParaRPr lang="en-US" sz="1100" dirty="0">
                <a:solidFill>
                  <a:schemeClr val="tx1"/>
                </a:solidFill>
                <a:latin typeface="Times New Roman" panose="02020603050405020304" pitchFamily="18" charset="0"/>
                <a:cs typeface="Times New Roman" panose="02020603050405020304" pitchFamily="18" charset="0"/>
              </a:endParaRPr>
            </a:p>
          </p:txBody>
        </p:sp>
        <p:sp>
          <p:nvSpPr>
            <p:cNvPr id="126" name="TextBox 125">
              <a:extLst>
                <a:ext uri="{FF2B5EF4-FFF2-40B4-BE49-F238E27FC236}">
                  <a16:creationId xmlns:a16="http://schemas.microsoft.com/office/drawing/2014/main" id="{23C4475D-8B09-0D40-BF61-1D875EE42DB9}"/>
                </a:ext>
              </a:extLst>
            </p:cNvPr>
            <p:cNvSpPr txBox="1"/>
            <p:nvPr/>
          </p:nvSpPr>
          <p:spPr>
            <a:xfrm>
              <a:off x="3437728" y="1174707"/>
              <a:ext cx="360997" cy="261610"/>
            </a:xfrm>
            <a:prstGeom prst="rect">
              <a:avLst/>
            </a:prstGeom>
            <a:noFill/>
            <a:ln>
              <a:noFill/>
            </a:ln>
            <a:effectLst>
              <a:outerShdw blurRad="44450" dist="27940" dir="5400000" algn="ctr">
                <a:srgbClr val="000000">
                  <a:alpha val="32000"/>
                </a:srgbClr>
              </a:outerShdw>
            </a:effectLst>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r>
                <a:rPr lang="en-US" altLang="zh-CN" sz="1100" dirty="0">
                  <a:solidFill>
                    <a:schemeClr val="tx1"/>
                  </a:solidFill>
                  <a:latin typeface="Times New Roman" panose="02020603050405020304" pitchFamily="18" charset="0"/>
                  <a:cs typeface="Times New Roman" panose="02020603050405020304" pitchFamily="18" charset="0"/>
                </a:rPr>
                <a:t>0.3</a:t>
              </a:r>
              <a:endParaRPr lang="en-US" sz="1100" dirty="0">
                <a:solidFill>
                  <a:schemeClr val="tx1"/>
                </a:solidFill>
                <a:latin typeface="Times New Roman" panose="02020603050405020304" pitchFamily="18" charset="0"/>
                <a:cs typeface="Times New Roman" panose="02020603050405020304" pitchFamily="18" charset="0"/>
              </a:endParaRPr>
            </a:p>
          </p:txBody>
        </p:sp>
        <p:sp>
          <p:nvSpPr>
            <p:cNvPr id="127" name="TextBox 126">
              <a:extLst>
                <a:ext uri="{FF2B5EF4-FFF2-40B4-BE49-F238E27FC236}">
                  <a16:creationId xmlns:a16="http://schemas.microsoft.com/office/drawing/2014/main" id="{02B69CA5-DB58-CB4B-9225-E0950D5F1995}"/>
                </a:ext>
              </a:extLst>
            </p:cNvPr>
            <p:cNvSpPr txBox="1"/>
            <p:nvPr/>
          </p:nvSpPr>
          <p:spPr>
            <a:xfrm>
              <a:off x="3472715" y="1860651"/>
              <a:ext cx="360997" cy="261610"/>
            </a:xfrm>
            <a:prstGeom prst="rect">
              <a:avLst/>
            </a:prstGeom>
            <a:noFill/>
            <a:ln>
              <a:noFill/>
            </a:ln>
            <a:effectLst>
              <a:outerShdw blurRad="44450" dist="27940" dir="5400000" algn="ctr">
                <a:srgbClr val="000000">
                  <a:alpha val="32000"/>
                </a:srgbClr>
              </a:outerShdw>
            </a:effectLst>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r>
                <a:rPr lang="en-US" altLang="zh-CN" sz="1100" dirty="0">
                  <a:solidFill>
                    <a:schemeClr val="tx1"/>
                  </a:solidFill>
                  <a:latin typeface="Times New Roman" panose="02020603050405020304" pitchFamily="18" charset="0"/>
                  <a:cs typeface="Times New Roman" panose="02020603050405020304" pitchFamily="18" charset="0"/>
                </a:rPr>
                <a:t>0.9</a:t>
              </a:r>
              <a:endParaRPr lang="en-US" sz="1100" dirty="0">
                <a:solidFill>
                  <a:schemeClr val="tx1"/>
                </a:solidFill>
                <a:latin typeface="Times New Roman" panose="02020603050405020304" pitchFamily="18" charset="0"/>
                <a:cs typeface="Times New Roman" panose="02020603050405020304" pitchFamily="18" charset="0"/>
              </a:endParaRPr>
            </a:p>
          </p:txBody>
        </p:sp>
      </p:grpSp>
      <p:grpSp>
        <p:nvGrpSpPr>
          <p:cNvPr id="128" name="Group 127">
            <a:extLst>
              <a:ext uri="{FF2B5EF4-FFF2-40B4-BE49-F238E27FC236}">
                <a16:creationId xmlns:a16="http://schemas.microsoft.com/office/drawing/2014/main" id="{297A55DD-3AF1-1343-A569-7BCC48F6A089}"/>
              </a:ext>
            </a:extLst>
          </p:cNvPr>
          <p:cNvGrpSpPr/>
          <p:nvPr/>
        </p:nvGrpSpPr>
        <p:grpSpPr>
          <a:xfrm>
            <a:off x="2664239" y="4938440"/>
            <a:ext cx="3010041" cy="1061895"/>
            <a:chOff x="1250310" y="1107665"/>
            <a:chExt cx="3010041" cy="1061895"/>
          </a:xfrm>
        </p:grpSpPr>
        <mc:AlternateContent xmlns:mc="http://schemas.openxmlformats.org/markup-compatibility/2006" xmlns:a14="http://schemas.microsoft.com/office/drawing/2010/main">
          <mc:Choice Requires="a14">
            <p:sp>
              <p:nvSpPr>
                <p:cNvPr id="129" name="Oval 128">
                  <a:extLst>
                    <a:ext uri="{FF2B5EF4-FFF2-40B4-BE49-F238E27FC236}">
                      <a16:creationId xmlns:a16="http://schemas.microsoft.com/office/drawing/2014/main" id="{E158B20E-D9EE-1D40-A31A-D0F893696F95}"/>
                    </a:ext>
                  </a:extLst>
                </p:cNvPr>
                <p:cNvSpPr/>
                <p:nvPr/>
              </p:nvSpPr>
              <p:spPr>
                <a:xfrm>
                  <a:off x="1250310" y="1465155"/>
                  <a:ext cx="304800" cy="30480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1</m:t>
                            </m:r>
                          </m:sub>
                        </m:sSub>
                      </m:oMath>
                    </m:oMathPara>
                  </a14:m>
                  <a:endParaRPr lang="en-US" sz="1400" dirty="0"/>
                </a:p>
              </p:txBody>
            </p:sp>
          </mc:Choice>
          <mc:Fallback xmlns="">
            <p:sp>
              <p:nvSpPr>
                <p:cNvPr id="129" name="Oval 128">
                  <a:extLst>
                    <a:ext uri="{FF2B5EF4-FFF2-40B4-BE49-F238E27FC236}">
                      <a16:creationId xmlns:a16="http://schemas.microsoft.com/office/drawing/2014/main" id="{E158B20E-D9EE-1D40-A31A-D0F893696F95}"/>
                    </a:ext>
                  </a:extLst>
                </p:cNvPr>
                <p:cNvSpPr>
                  <a:spLocks noRot="1" noChangeAspect="1" noMove="1" noResize="1" noEditPoints="1" noAdjustHandles="1" noChangeArrowheads="1" noChangeShapeType="1" noTextEdit="1"/>
                </p:cNvSpPr>
                <p:nvPr/>
              </p:nvSpPr>
              <p:spPr>
                <a:xfrm>
                  <a:off x="1250310" y="1465155"/>
                  <a:ext cx="304800" cy="304800"/>
                </a:xfrm>
                <a:prstGeom prst="ellipse">
                  <a:avLst/>
                </a:prstGeom>
                <a:blipFill>
                  <a:blip r:embed="rId1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Oval 129">
                  <a:extLst>
                    <a:ext uri="{FF2B5EF4-FFF2-40B4-BE49-F238E27FC236}">
                      <a16:creationId xmlns:a16="http://schemas.microsoft.com/office/drawing/2014/main" id="{67BC5C33-F631-4844-8B7E-DC2A066D5615}"/>
                    </a:ext>
                  </a:extLst>
                </p:cNvPr>
                <p:cNvSpPr/>
                <p:nvPr/>
              </p:nvSpPr>
              <p:spPr>
                <a:xfrm>
                  <a:off x="1818525" y="1107665"/>
                  <a:ext cx="304800" cy="304800"/>
                </a:xfrm>
                <a:prstGeom prst="ellipse">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2</m:t>
                            </m:r>
                          </m:sub>
                        </m:sSub>
                      </m:oMath>
                    </m:oMathPara>
                  </a14:m>
                  <a:endParaRPr lang="en-US" sz="1400" dirty="0"/>
                </a:p>
              </p:txBody>
            </p:sp>
          </mc:Choice>
          <mc:Fallback xmlns="">
            <p:sp>
              <p:nvSpPr>
                <p:cNvPr id="130" name="Oval 129">
                  <a:extLst>
                    <a:ext uri="{FF2B5EF4-FFF2-40B4-BE49-F238E27FC236}">
                      <a16:creationId xmlns:a16="http://schemas.microsoft.com/office/drawing/2014/main" id="{67BC5C33-F631-4844-8B7E-DC2A066D5615}"/>
                    </a:ext>
                  </a:extLst>
                </p:cNvPr>
                <p:cNvSpPr>
                  <a:spLocks noRot="1" noChangeAspect="1" noMove="1" noResize="1" noEditPoints="1" noAdjustHandles="1" noChangeArrowheads="1" noChangeShapeType="1" noTextEdit="1"/>
                </p:cNvSpPr>
                <p:nvPr/>
              </p:nvSpPr>
              <p:spPr>
                <a:xfrm>
                  <a:off x="1818525" y="1107665"/>
                  <a:ext cx="304800" cy="304800"/>
                </a:xfrm>
                <a:prstGeom prst="ellipse">
                  <a:avLst/>
                </a:prstGeom>
                <a:blipFill>
                  <a:blip r:embed="rId31"/>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Oval 130">
                  <a:extLst>
                    <a:ext uri="{FF2B5EF4-FFF2-40B4-BE49-F238E27FC236}">
                      <a16:creationId xmlns:a16="http://schemas.microsoft.com/office/drawing/2014/main" id="{22404DF3-F0E8-0F4C-AEFF-8156CCE8119A}"/>
                    </a:ext>
                  </a:extLst>
                </p:cNvPr>
                <p:cNvSpPr/>
                <p:nvPr/>
              </p:nvSpPr>
              <p:spPr>
                <a:xfrm>
                  <a:off x="1901575" y="1864760"/>
                  <a:ext cx="304800" cy="3048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altLang="zh-CN" sz="1400" i="1">
                                <a:latin typeface="Cambria Math" panose="02040503050406030204" pitchFamily="18" charset="0"/>
                              </a:rPr>
                              <m:t>3</m:t>
                            </m:r>
                          </m:sub>
                        </m:sSub>
                      </m:oMath>
                    </m:oMathPara>
                  </a14:m>
                  <a:endParaRPr lang="en-US" sz="1400" dirty="0"/>
                </a:p>
              </p:txBody>
            </p:sp>
          </mc:Choice>
          <mc:Fallback xmlns="">
            <p:sp>
              <p:nvSpPr>
                <p:cNvPr id="131" name="Oval 130">
                  <a:extLst>
                    <a:ext uri="{FF2B5EF4-FFF2-40B4-BE49-F238E27FC236}">
                      <a16:creationId xmlns:a16="http://schemas.microsoft.com/office/drawing/2014/main" id="{22404DF3-F0E8-0F4C-AEFF-8156CCE8119A}"/>
                    </a:ext>
                  </a:extLst>
                </p:cNvPr>
                <p:cNvSpPr>
                  <a:spLocks noRot="1" noChangeAspect="1" noMove="1" noResize="1" noEditPoints="1" noAdjustHandles="1" noChangeArrowheads="1" noChangeShapeType="1" noTextEdit="1"/>
                </p:cNvSpPr>
                <p:nvPr/>
              </p:nvSpPr>
              <p:spPr>
                <a:xfrm>
                  <a:off x="1901575" y="1864760"/>
                  <a:ext cx="304800" cy="304800"/>
                </a:xfrm>
                <a:prstGeom prst="ellipse">
                  <a:avLst/>
                </a:prstGeom>
                <a:blipFill>
                  <a:blip r:embed="rId3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Oval 131">
                  <a:extLst>
                    <a:ext uri="{FF2B5EF4-FFF2-40B4-BE49-F238E27FC236}">
                      <a16:creationId xmlns:a16="http://schemas.microsoft.com/office/drawing/2014/main" id="{CE2AC4F2-FAA6-1546-BAD5-D16FB54D8190}"/>
                    </a:ext>
                  </a:extLst>
                </p:cNvPr>
                <p:cNvSpPr/>
                <p:nvPr/>
              </p:nvSpPr>
              <p:spPr>
                <a:xfrm>
                  <a:off x="2492859" y="1465155"/>
                  <a:ext cx="304800" cy="304800"/>
                </a:xfrm>
                <a:prstGeom prst="ellipse">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altLang="zh-CN" sz="1400" i="1">
                                <a:latin typeface="Cambria Math" panose="02040503050406030204" pitchFamily="18" charset="0"/>
                              </a:rPr>
                              <m:t>4</m:t>
                            </m:r>
                          </m:sub>
                        </m:sSub>
                      </m:oMath>
                    </m:oMathPara>
                  </a14:m>
                  <a:endParaRPr lang="en-US" sz="1400" dirty="0"/>
                </a:p>
              </p:txBody>
            </p:sp>
          </mc:Choice>
          <mc:Fallback xmlns="">
            <p:sp>
              <p:nvSpPr>
                <p:cNvPr id="132" name="Oval 131">
                  <a:extLst>
                    <a:ext uri="{FF2B5EF4-FFF2-40B4-BE49-F238E27FC236}">
                      <a16:creationId xmlns:a16="http://schemas.microsoft.com/office/drawing/2014/main" id="{CE2AC4F2-FAA6-1546-BAD5-D16FB54D8190}"/>
                    </a:ext>
                  </a:extLst>
                </p:cNvPr>
                <p:cNvSpPr>
                  <a:spLocks noRot="1" noChangeAspect="1" noMove="1" noResize="1" noEditPoints="1" noAdjustHandles="1" noChangeArrowheads="1" noChangeShapeType="1" noTextEdit="1"/>
                </p:cNvSpPr>
                <p:nvPr/>
              </p:nvSpPr>
              <p:spPr>
                <a:xfrm>
                  <a:off x="2492859" y="1465155"/>
                  <a:ext cx="304800" cy="304800"/>
                </a:xfrm>
                <a:prstGeom prst="ellipse">
                  <a:avLst/>
                </a:prstGeom>
                <a:blipFill>
                  <a:blip r:embed="rId20"/>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3" name="Oval 132">
                  <a:extLst>
                    <a:ext uri="{FF2B5EF4-FFF2-40B4-BE49-F238E27FC236}">
                      <a16:creationId xmlns:a16="http://schemas.microsoft.com/office/drawing/2014/main" id="{B3288885-93B2-F949-A7CA-A3A454E3D38D}"/>
                    </a:ext>
                  </a:extLst>
                </p:cNvPr>
                <p:cNvSpPr/>
                <p:nvPr/>
              </p:nvSpPr>
              <p:spPr>
                <a:xfrm>
                  <a:off x="3258111" y="1457912"/>
                  <a:ext cx="304800" cy="304800"/>
                </a:xfrm>
                <a:prstGeom prst="ellipse">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altLang="zh-CN" sz="1400" i="1">
                                <a:latin typeface="Cambria Math" panose="02040503050406030204" pitchFamily="18" charset="0"/>
                              </a:rPr>
                              <m:t>5</m:t>
                            </m:r>
                          </m:sub>
                        </m:sSub>
                      </m:oMath>
                    </m:oMathPara>
                  </a14:m>
                  <a:endParaRPr lang="en-US" sz="1400" dirty="0"/>
                </a:p>
              </p:txBody>
            </p:sp>
          </mc:Choice>
          <mc:Fallback xmlns="">
            <p:sp>
              <p:nvSpPr>
                <p:cNvPr id="133" name="Oval 132">
                  <a:extLst>
                    <a:ext uri="{FF2B5EF4-FFF2-40B4-BE49-F238E27FC236}">
                      <a16:creationId xmlns:a16="http://schemas.microsoft.com/office/drawing/2014/main" id="{B3288885-93B2-F949-A7CA-A3A454E3D38D}"/>
                    </a:ext>
                  </a:extLst>
                </p:cNvPr>
                <p:cNvSpPr>
                  <a:spLocks noRot="1" noChangeAspect="1" noMove="1" noResize="1" noEditPoints="1" noAdjustHandles="1" noChangeArrowheads="1" noChangeShapeType="1" noTextEdit="1"/>
                </p:cNvSpPr>
                <p:nvPr/>
              </p:nvSpPr>
              <p:spPr>
                <a:xfrm>
                  <a:off x="3258111" y="1457912"/>
                  <a:ext cx="304800" cy="304800"/>
                </a:xfrm>
                <a:prstGeom prst="ellipse">
                  <a:avLst/>
                </a:prstGeom>
                <a:blipFill>
                  <a:blip r:embed="rId3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4" name="Oval 133">
                  <a:extLst>
                    <a:ext uri="{FF2B5EF4-FFF2-40B4-BE49-F238E27FC236}">
                      <a16:creationId xmlns:a16="http://schemas.microsoft.com/office/drawing/2014/main" id="{CBAE6F33-C858-084C-B880-42B01E0D9887}"/>
                    </a:ext>
                  </a:extLst>
                </p:cNvPr>
                <p:cNvSpPr/>
                <p:nvPr/>
              </p:nvSpPr>
              <p:spPr>
                <a:xfrm>
                  <a:off x="3955551" y="1153112"/>
                  <a:ext cx="304800" cy="304800"/>
                </a:xfrm>
                <a:prstGeom prst="ellipse">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altLang="zh-CN" sz="1400" i="1">
                                <a:latin typeface="Cambria Math" panose="02040503050406030204" pitchFamily="18" charset="0"/>
                              </a:rPr>
                              <m:t>6</m:t>
                            </m:r>
                          </m:sub>
                        </m:sSub>
                      </m:oMath>
                    </m:oMathPara>
                  </a14:m>
                  <a:endParaRPr lang="en-US" sz="1400" dirty="0"/>
                </a:p>
              </p:txBody>
            </p:sp>
          </mc:Choice>
          <mc:Fallback xmlns="">
            <p:sp>
              <p:nvSpPr>
                <p:cNvPr id="134" name="Oval 133">
                  <a:extLst>
                    <a:ext uri="{FF2B5EF4-FFF2-40B4-BE49-F238E27FC236}">
                      <a16:creationId xmlns:a16="http://schemas.microsoft.com/office/drawing/2014/main" id="{CBAE6F33-C858-084C-B880-42B01E0D9887}"/>
                    </a:ext>
                  </a:extLst>
                </p:cNvPr>
                <p:cNvSpPr>
                  <a:spLocks noRot="1" noChangeAspect="1" noMove="1" noResize="1" noEditPoints="1" noAdjustHandles="1" noChangeArrowheads="1" noChangeShapeType="1" noTextEdit="1"/>
                </p:cNvSpPr>
                <p:nvPr/>
              </p:nvSpPr>
              <p:spPr>
                <a:xfrm>
                  <a:off x="3955551" y="1153112"/>
                  <a:ext cx="304800" cy="304800"/>
                </a:xfrm>
                <a:prstGeom prst="ellipse">
                  <a:avLst/>
                </a:prstGeom>
                <a:blipFill>
                  <a:blip r:embed="rId3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5" name="Oval 134">
                  <a:extLst>
                    <a:ext uri="{FF2B5EF4-FFF2-40B4-BE49-F238E27FC236}">
                      <a16:creationId xmlns:a16="http://schemas.microsoft.com/office/drawing/2014/main" id="{30857FE8-278D-484E-A9CF-EED170F0F062}"/>
                    </a:ext>
                  </a:extLst>
                </p:cNvPr>
                <p:cNvSpPr/>
                <p:nvPr/>
              </p:nvSpPr>
              <p:spPr>
                <a:xfrm>
                  <a:off x="3955551" y="1864760"/>
                  <a:ext cx="304800" cy="3048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altLang="zh-CN" sz="1400" i="1">
                                <a:latin typeface="Cambria Math" panose="02040503050406030204" pitchFamily="18" charset="0"/>
                              </a:rPr>
                              <m:t>7</m:t>
                            </m:r>
                          </m:sub>
                        </m:sSub>
                      </m:oMath>
                    </m:oMathPara>
                  </a14:m>
                  <a:endParaRPr lang="en-US" dirty="0"/>
                </a:p>
              </p:txBody>
            </p:sp>
          </mc:Choice>
          <mc:Fallback xmlns="">
            <p:sp>
              <p:nvSpPr>
                <p:cNvPr id="135" name="Oval 134">
                  <a:extLst>
                    <a:ext uri="{FF2B5EF4-FFF2-40B4-BE49-F238E27FC236}">
                      <a16:creationId xmlns:a16="http://schemas.microsoft.com/office/drawing/2014/main" id="{30857FE8-278D-484E-A9CF-EED170F0F062}"/>
                    </a:ext>
                  </a:extLst>
                </p:cNvPr>
                <p:cNvSpPr>
                  <a:spLocks noRot="1" noChangeAspect="1" noMove="1" noResize="1" noEditPoints="1" noAdjustHandles="1" noChangeArrowheads="1" noChangeShapeType="1" noTextEdit="1"/>
                </p:cNvSpPr>
                <p:nvPr/>
              </p:nvSpPr>
              <p:spPr>
                <a:xfrm>
                  <a:off x="3955551" y="1864760"/>
                  <a:ext cx="304800" cy="304800"/>
                </a:xfrm>
                <a:prstGeom prst="ellipse">
                  <a:avLst/>
                </a:prstGeom>
                <a:blipFill>
                  <a:blip r:embed="rId35"/>
                  <a:stretch>
                    <a:fillRect/>
                  </a:stretch>
                </a:blipFill>
                <a:ln>
                  <a:solidFill>
                    <a:schemeClr val="tx1"/>
                  </a:solidFill>
                </a:ln>
              </p:spPr>
              <p:txBody>
                <a:bodyPr/>
                <a:lstStyle/>
                <a:p>
                  <a:r>
                    <a:rPr lang="en-US">
                      <a:noFill/>
                    </a:rPr>
                    <a:t> </a:t>
                  </a:r>
                </a:p>
              </p:txBody>
            </p:sp>
          </mc:Fallback>
        </mc:AlternateContent>
        <p:cxnSp>
          <p:nvCxnSpPr>
            <p:cNvPr id="136" name="Straight Arrow Connector 135">
              <a:extLst>
                <a:ext uri="{FF2B5EF4-FFF2-40B4-BE49-F238E27FC236}">
                  <a16:creationId xmlns:a16="http://schemas.microsoft.com/office/drawing/2014/main" id="{4664ED61-EBAC-B64B-B7E5-2304CB1A1DDD}"/>
                </a:ext>
              </a:extLst>
            </p:cNvPr>
            <p:cNvCxnSpPr>
              <a:cxnSpLocks/>
              <a:stCxn id="129" idx="7"/>
              <a:endCxn id="130" idx="2"/>
            </p:cNvCxnSpPr>
            <p:nvPr/>
          </p:nvCxnSpPr>
          <p:spPr>
            <a:xfrm flipV="1">
              <a:off x="1510473" y="1260065"/>
              <a:ext cx="308052" cy="2497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7" name="Straight Arrow Connector 136">
              <a:extLst>
                <a:ext uri="{FF2B5EF4-FFF2-40B4-BE49-F238E27FC236}">
                  <a16:creationId xmlns:a16="http://schemas.microsoft.com/office/drawing/2014/main" id="{0D3F096D-9491-7C4A-A3A0-7E0EF039368B}"/>
                </a:ext>
              </a:extLst>
            </p:cNvPr>
            <p:cNvCxnSpPr>
              <a:cxnSpLocks/>
              <a:stCxn id="129" idx="5"/>
              <a:endCxn id="131" idx="2"/>
            </p:cNvCxnSpPr>
            <p:nvPr/>
          </p:nvCxnSpPr>
          <p:spPr>
            <a:xfrm>
              <a:off x="1510473" y="1725318"/>
              <a:ext cx="391102" cy="29184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63561898-D496-0243-87DF-CE7A58BB91FC}"/>
                </a:ext>
              </a:extLst>
            </p:cNvPr>
            <p:cNvCxnSpPr>
              <a:cxnSpLocks/>
              <a:stCxn id="130" idx="6"/>
              <a:endCxn id="132" idx="1"/>
            </p:cNvCxnSpPr>
            <p:nvPr/>
          </p:nvCxnSpPr>
          <p:spPr>
            <a:xfrm>
              <a:off x="2123325" y="1260065"/>
              <a:ext cx="414171" cy="2497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9" name="Straight Arrow Connector 138">
              <a:extLst>
                <a:ext uri="{FF2B5EF4-FFF2-40B4-BE49-F238E27FC236}">
                  <a16:creationId xmlns:a16="http://schemas.microsoft.com/office/drawing/2014/main" id="{2078EBA2-77AD-5940-A308-B67B238E2F66}"/>
                </a:ext>
              </a:extLst>
            </p:cNvPr>
            <p:cNvCxnSpPr>
              <a:cxnSpLocks/>
              <a:stCxn id="131" idx="6"/>
              <a:endCxn id="132" idx="3"/>
            </p:cNvCxnSpPr>
            <p:nvPr/>
          </p:nvCxnSpPr>
          <p:spPr>
            <a:xfrm flipV="1">
              <a:off x="2206375" y="1725318"/>
              <a:ext cx="331121" cy="29184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5C47D7DE-E58E-B244-B63E-DD81F89DB6B7}"/>
                </a:ext>
              </a:extLst>
            </p:cNvPr>
            <p:cNvCxnSpPr>
              <a:cxnSpLocks/>
              <a:stCxn id="132" idx="6"/>
              <a:endCxn id="133" idx="2"/>
            </p:cNvCxnSpPr>
            <p:nvPr/>
          </p:nvCxnSpPr>
          <p:spPr>
            <a:xfrm flipV="1">
              <a:off x="2797659" y="1610312"/>
              <a:ext cx="460452" cy="724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1" name="Straight Arrow Connector 140">
              <a:extLst>
                <a:ext uri="{FF2B5EF4-FFF2-40B4-BE49-F238E27FC236}">
                  <a16:creationId xmlns:a16="http://schemas.microsoft.com/office/drawing/2014/main" id="{D8CF16E9-8045-5E4E-9D5C-498F79111336}"/>
                </a:ext>
              </a:extLst>
            </p:cNvPr>
            <p:cNvCxnSpPr>
              <a:cxnSpLocks/>
              <a:stCxn id="133" idx="7"/>
              <a:endCxn id="134" idx="2"/>
            </p:cNvCxnSpPr>
            <p:nvPr/>
          </p:nvCxnSpPr>
          <p:spPr>
            <a:xfrm flipV="1">
              <a:off x="3518274" y="1305512"/>
              <a:ext cx="437277" cy="19703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ECAE1EDB-EB81-A446-9B5B-FEB0598DA222}"/>
                </a:ext>
              </a:extLst>
            </p:cNvPr>
            <p:cNvCxnSpPr>
              <a:cxnSpLocks/>
              <a:stCxn id="133" idx="5"/>
              <a:endCxn id="135" idx="2"/>
            </p:cNvCxnSpPr>
            <p:nvPr/>
          </p:nvCxnSpPr>
          <p:spPr>
            <a:xfrm>
              <a:off x="3518274" y="1718075"/>
              <a:ext cx="437277" cy="29908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43" name="TextBox 142">
              <a:extLst>
                <a:ext uri="{FF2B5EF4-FFF2-40B4-BE49-F238E27FC236}">
                  <a16:creationId xmlns:a16="http://schemas.microsoft.com/office/drawing/2014/main" id="{2EA9A394-5D83-F24B-ABDC-976DCEB51FE8}"/>
                </a:ext>
              </a:extLst>
            </p:cNvPr>
            <p:cNvSpPr txBox="1"/>
            <p:nvPr/>
          </p:nvSpPr>
          <p:spPr>
            <a:xfrm>
              <a:off x="1363193" y="1118824"/>
              <a:ext cx="360996" cy="261610"/>
            </a:xfrm>
            <a:prstGeom prst="rect">
              <a:avLst/>
            </a:prstGeom>
            <a:noFill/>
            <a:ln>
              <a:noFill/>
            </a:ln>
            <a:effectLst>
              <a:outerShdw blurRad="44450" dist="27940" dir="5400000" algn="ctr">
                <a:srgbClr val="000000">
                  <a:alpha val="32000"/>
                </a:srgbClr>
              </a:outerShdw>
            </a:effectLst>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r>
                <a:rPr lang="en-US" altLang="zh-CN" sz="1100">
                  <a:solidFill>
                    <a:schemeClr val="tx1"/>
                  </a:solidFill>
                  <a:latin typeface="Times New Roman" panose="02020603050405020304" pitchFamily="18" charset="0"/>
                  <a:cs typeface="Times New Roman" panose="02020603050405020304" pitchFamily="18" charset="0"/>
                </a:rPr>
                <a:t>0.5</a:t>
              </a:r>
              <a:endParaRPr lang="en-US" sz="1100" dirty="0">
                <a:solidFill>
                  <a:schemeClr val="tx1"/>
                </a:solidFill>
                <a:latin typeface="Times New Roman" panose="02020603050405020304" pitchFamily="18" charset="0"/>
                <a:cs typeface="Times New Roman" panose="02020603050405020304" pitchFamily="18" charset="0"/>
              </a:endParaRPr>
            </a:p>
          </p:txBody>
        </p:sp>
        <p:sp>
          <p:nvSpPr>
            <p:cNvPr id="144" name="TextBox 143">
              <a:extLst>
                <a:ext uri="{FF2B5EF4-FFF2-40B4-BE49-F238E27FC236}">
                  <a16:creationId xmlns:a16="http://schemas.microsoft.com/office/drawing/2014/main" id="{C1B89200-1583-204E-BAE6-30AECE51E2E2}"/>
                </a:ext>
              </a:extLst>
            </p:cNvPr>
            <p:cNvSpPr txBox="1"/>
            <p:nvPr/>
          </p:nvSpPr>
          <p:spPr>
            <a:xfrm>
              <a:off x="2204100" y="1138764"/>
              <a:ext cx="360997" cy="261610"/>
            </a:xfrm>
            <a:prstGeom prst="rect">
              <a:avLst/>
            </a:prstGeom>
            <a:noFill/>
            <a:ln>
              <a:noFill/>
            </a:ln>
            <a:effectLst>
              <a:outerShdw blurRad="44450" dist="27940" dir="5400000" algn="ctr">
                <a:srgbClr val="000000">
                  <a:alpha val="32000"/>
                </a:srgbClr>
              </a:outerShdw>
            </a:effectLst>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r>
                <a:rPr lang="en-US" altLang="zh-CN" sz="1100" dirty="0">
                  <a:solidFill>
                    <a:schemeClr val="tx1"/>
                  </a:solidFill>
                  <a:latin typeface="Times New Roman" panose="02020603050405020304" pitchFamily="18" charset="0"/>
                  <a:cs typeface="Times New Roman" panose="02020603050405020304" pitchFamily="18" charset="0"/>
                </a:rPr>
                <a:t>0.2</a:t>
              </a:r>
              <a:endParaRPr lang="en-US" sz="1100" dirty="0">
                <a:solidFill>
                  <a:schemeClr val="tx1"/>
                </a:solidFill>
                <a:latin typeface="Times New Roman" panose="02020603050405020304" pitchFamily="18" charset="0"/>
                <a:cs typeface="Times New Roman" panose="02020603050405020304" pitchFamily="18" charset="0"/>
              </a:endParaRPr>
            </a:p>
          </p:txBody>
        </p:sp>
        <p:sp>
          <p:nvSpPr>
            <p:cNvPr id="145" name="TextBox 144">
              <a:extLst>
                <a:ext uri="{FF2B5EF4-FFF2-40B4-BE49-F238E27FC236}">
                  <a16:creationId xmlns:a16="http://schemas.microsoft.com/office/drawing/2014/main" id="{4E3AB6C1-5729-7345-9DC6-8E0DF0B1F019}"/>
                </a:ext>
              </a:extLst>
            </p:cNvPr>
            <p:cNvSpPr txBox="1"/>
            <p:nvPr/>
          </p:nvSpPr>
          <p:spPr>
            <a:xfrm>
              <a:off x="1374612" y="1802299"/>
              <a:ext cx="360997" cy="261610"/>
            </a:xfrm>
            <a:prstGeom prst="rect">
              <a:avLst/>
            </a:prstGeom>
            <a:noFill/>
            <a:ln>
              <a:noFill/>
            </a:ln>
            <a:effectLst>
              <a:outerShdw blurRad="44450" dist="27940" dir="5400000" algn="ctr">
                <a:srgbClr val="000000">
                  <a:alpha val="32000"/>
                </a:srgbClr>
              </a:outerShdw>
            </a:effectLst>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r>
                <a:rPr lang="en-US" altLang="zh-CN" sz="1100" dirty="0">
                  <a:solidFill>
                    <a:schemeClr val="tx1"/>
                  </a:solidFill>
                  <a:latin typeface="Times New Roman" panose="02020603050405020304" pitchFamily="18" charset="0"/>
                  <a:cs typeface="Times New Roman" panose="02020603050405020304" pitchFamily="18" charset="0"/>
                </a:rPr>
                <a:t>0.8</a:t>
              </a:r>
              <a:endParaRPr lang="en-US" sz="1100" dirty="0">
                <a:solidFill>
                  <a:schemeClr val="tx1"/>
                </a:solidFill>
                <a:latin typeface="Times New Roman" panose="02020603050405020304" pitchFamily="18" charset="0"/>
                <a:cs typeface="Times New Roman" panose="02020603050405020304" pitchFamily="18" charset="0"/>
              </a:endParaRPr>
            </a:p>
          </p:txBody>
        </p:sp>
        <p:sp>
          <p:nvSpPr>
            <p:cNvPr id="146" name="TextBox 145">
              <a:extLst>
                <a:ext uri="{FF2B5EF4-FFF2-40B4-BE49-F238E27FC236}">
                  <a16:creationId xmlns:a16="http://schemas.microsoft.com/office/drawing/2014/main" id="{CD3CD8A3-C9BD-9E41-B8B0-96F401113636}"/>
                </a:ext>
              </a:extLst>
            </p:cNvPr>
            <p:cNvSpPr txBox="1"/>
            <p:nvPr/>
          </p:nvSpPr>
          <p:spPr>
            <a:xfrm>
              <a:off x="2341576" y="1867583"/>
              <a:ext cx="360997" cy="261610"/>
            </a:xfrm>
            <a:prstGeom prst="rect">
              <a:avLst/>
            </a:prstGeom>
            <a:noFill/>
            <a:ln>
              <a:noFill/>
            </a:ln>
            <a:effectLst>
              <a:outerShdw blurRad="44450" dist="27940" dir="5400000" algn="ctr">
                <a:srgbClr val="000000">
                  <a:alpha val="32000"/>
                </a:srgbClr>
              </a:outerShdw>
            </a:effectLst>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r>
                <a:rPr lang="en-US" altLang="zh-CN" sz="1100" dirty="0">
                  <a:solidFill>
                    <a:schemeClr val="tx1"/>
                  </a:solidFill>
                  <a:latin typeface="Times New Roman" panose="02020603050405020304" pitchFamily="18" charset="0"/>
                  <a:cs typeface="Times New Roman" panose="02020603050405020304" pitchFamily="18" charset="0"/>
                </a:rPr>
                <a:t>0.1</a:t>
              </a:r>
              <a:endParaRPr lang="en-US" sz="1100" dirty="0">
                <a:solidFill>
                  <a:schemeClr val="tx1"/>
                </a:solidFill>
                <a:latin typeface="Times New Roman" panose="02020603050405020304" pitchFamily="18" charset="0"/>
                <a:cs typeface="Times New Roman" panose="02020603050405020304" pitchFamily="18" charset="0"/>
              </a:endParaRPr>
            </a:p>
          </p:txBody>
        </p:sp>
        <p:sp>
          <p:nvSpPr>
            <p:cNvPr id="147" name="TextBox 146">
              <a:extLst>
                <a:ext uri="{FF2B5EF4-FFF2-40B4-BE49-F238E27FC236}">
                  <a16:creationId xmlns:a16="http://schemas.microsoft.com/office/drawing/2014/main" id="{093C007C-07E9-F54E-B498-FF317CE65D93}"/>
                </a:ext>
              </a:extLst>
            </p:cNvPr>
            <p:cNvSpPr txBox="1"/>
            <p:nvPr/>
          </p:nvSpPr>
          <p:spPr>
            <a:xfrm>
              <a:off x="2813480" y="1334350"/>
              <a:ext cx="360997" cy="261610"/>
            </a:xfrm>
            <a:prstGeom prst="rect">
              <a:avLst/>
            </a:prstGeom>
            <a:noFill/>
            <a:ln>
              <a:noFill/>
            </a:ln>
            <a:effectLst>
              <a:outerShdw blurRad="44450" dist="27940" dir="5400000" algn="ctr">
                <a:srgbClr val="000000">
                  <a:alpha val="32000"/>
                </a:srgbClr>
              </a:outerShdw>
            </a:effectLst>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r>
                <a:rPr lang="en-US" altLang="zh-CN" sz="1100" dirty="0">
                  <a:solidFill>
                    <a:schemeClr val="tx1"/>
                  </a:solidFill>
                  <a:latin typeface="Times New Roman" panose="02020603050405020304" pitchFamily="18" charset="0"/>
                  <a:cs typeface="Times New Roman" panose="02020603050405020304" pitchFamily="18" charset="0"/>
                </a:rPr>
                <a:t>0.6</a:t>
              </a:r>
              <a:endParaRPr lang="en-US" sz="1100" dirty="0">
                <a:solidFill>
                  <a:schemeClr val="tx1"/>
                </a:solidFill>
                <a:latin typeface="Times New Roman" panose="02020603050405020304" pitchFamily="18" charset="0"/>
                <a:cs typeface="Times New Roman" panose="02020603050405020304" pitchFamily="18" charset="0"/>
              </a:endParaRPr>
            </a:p>
          </p:txBody>
        </p:sp>
        <p:sp>
          <p:nvSpPr>
            <p:cNvPr id="148" name="TextBox 147">
              <a:extLst>
                <a:ext uri="{FF2B5EF4-FFF2-40B4-BE49-F238E27FC236}">
                  <a16:creationId xmlns:a16="http://schemas.microsoft.com/office/drawing/2014/main" id="{74D4E565-95C9-7146-BC13-D984562D0041}"/>
                </a:ext>
              </a:extLst>
            </p:cNvPr>
            <p:cNvSpPr txBox="1"/>
            <p:nvPr/>
          </p:nvSpPr>
          <p:spPr>
            <a:xfrm>
              <a:off x="3309488" y="1174707"/>
              <a:ext cx="617478" cy="261610"/>
            </a:xfrm>
            <a:prstGeom prst="rect">
              <a:avLst/>
            </a:prstGeom>
            <a:noFill/>
            <a:ln>
              <a:noFill/>
            </a:ln>
            <a:effectLst>
              <a:outerShdw blurRad="44450" dist="27940" dir="5400000" algn="ctr">
                <a:srgbClr val="000000">
                  <a:alpha val="32000"/>
                </a:srgbClr>
              </a:outerShdw>
            </a:effectLst>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r>
                <a:rPr lang="en-US" altLang="zh-CN" sz="1100" dirty="0">
                  <a:solidFill>
                    <a:schemeClr val="tx1"/>
                  </a:solidFill>
                  <a:latin typeface="Times New Roman" panose="02020603050405020304" pitchFamily="18" charset="0"/>
                  <a:cs typeface="Times New Roman" panose="02020603050405020304" pitchFamily="18" charset="0"/>
                </a:rPr>
                <a:t>0.2&lt;0.3</a:t>
              </a:r>
              <a:endParaRPr lang="en-US" sz="1100" dirty="0">
                <a:solidFill>
                  <a:schemeClr val="tx1"/>
                </a:solidFill>
                <a:latin typeface="Times New Roman" panose="02020603050405020304" pitchFamily="18" charset="0"/>
                <a:cs typeface="Times New Roman" panose="02020603050405020304" pitchFamily="18" charset="0"/>
              </a:endParaRPr>
            </a:p>
          </p:txBody>
        </p:sp>
        <p:sp>
          <p:nvSpPr>
            <p:cNvPr id="149" name="TextBox 148">
              <a:extLst>
                <a:ext uri="{FF2B5EF4-FFF2-40B4-BE49-F238E27FC236}">
                  <a16:creationId xmlns:a16="http://schemas.microsoft.com/office/drawing/2014/main" id="{E25E1395-C90C-EC4F-9120-221E9725DCF3}"/>
                </a:ext>
              </a:extLst>
            </p:cNvPr>
            <p:cNvSpPr txBox="1"/>
            <p:nvPr/>
          </p:nvSpPr>
          <p:spPr>
            <a:xfrm>
              <a:off x="3397374" y="1860651"/>
              <a:ext cx="511679" cy="261610"/>
            </a:xfrm>
            <a:prstGeom prst="rect">
              <a:avLst/>
            </a:prstGeom>
            <a:noFill/>
            <a:ln>
              <a:noFill/>
            </a:ln>
            <a:effectLst>
              <a:outerShdw blurRad="44450" dist="27940" dir="5400000" algn="ctr">
                <a:srgbClr val="000000">
                  <a:alpha val="32000"/>
                </a:srgbClr>
              </a:outerShdw>
            </a:effectLst>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r>
                <a:rPr lang="en-US" altLang="zh-CN" sz="1100" dirty="0">
                  <a:solidFill>
                    <a:schemeClr val="tx1"/>
                  </a:solidFill>
                  <a:latin typeface="Times New Roman" panose="02020603050405020304" pitchFamily="18" charset="0"/>
                  <a:cs typeface="Times New Roman" panose="02020603050405020304" pitchFamily="18" charset="0"/>
                </a:rPr>
                <a:t>1&gt;0.9</a:t>
              </a:r>
              <a:endParaRPr lang="en-US" sz="1100" dirty="0">
                <a:solidFill>
                  <a:schemeClr val="tx1"/>
                </a:solidFill>
                <a:latin typeface="Times New Roman" panose="02020603050405020304" pitchFamily="18" charset="0"/>
                <a:cs typeface="Times New Roman" panose="02020603050405020304" pitchFamily="18" charset="0"/>
              </a:endParaRPr>
            </a:p>
          </p:txBody>
        </p:sp>
      </p:grpSp>
      <p:sp>
        <p:nvSpPr>
          <p:cNvPr id="150" name="TextBox 149">
            <a:extLst>
              <a:ext uri="{FF2B5EF4-FFF2-40B4-BE49-F238E27FC236}">
                <a16:creationId xmlns:a16="http://schemas.microsoft.com/office/drawing/2014/main" id="{8FBCBBB1-75F9-4340-9950-C1717045699B}"/>
              </a:ext>
            </a:extLst>
          </p:cNvPr>
          <p:cNvSpPr txBox="1"/>
          <p:nvPr/>
        </p:nvSpPr>
        <p:spPr>
          <a:xfrm>
            <a:off x="3900088" y="2285364"/>
            <a:ext cx="638316" cy="307777"/>
          </a:xfrm>
          <a:prstGeom prst="rect">
            <a:avLst/>
          </a:prstGeom>
          <a:noFill/>
          <a:ln>
            <a:noFill/>
          </a:ln>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r>
              <a:rPr lang="en-US" sz="1400" dirty="0">
                <a:solidFill>
                  <a:schemeClr val="tx1"/>
                </a:solidFill>
                <a:latin typeface="Times New Roman" panose="02020603050405020304" pitchFamily="18" charset="0"/>
                <a:cs typeface="Times New Roman" panose="02020603050405020304" pitchFamily="18" charset="0"/>
              </a:rPr>
              <a:t>Step 1</a:t>
            </a:r>
          </a:p>
        </p:txBody>
      </p:sp>
      <p:sp>
        <p:nvSpPr>
          <p:cNvPr id="151" name="TextBox 150">
            <a:extLst>
              <a:ext uri="{FF2B5EF4-FFF2-40B4-BE49-F238E27FC236}">
                <a16:creationId xmlns:a16="http://schemas.microsoft.com/office/drawing/2014/main" id="{273585A5-9BB0-D04F-830D-2B071786AE0F}"/>
              </a:ext>
            </a:extLst>
          </p:cNvPr>
          <p:cNvSpPr txBox="1"/>
          <p:nvPr/>
        </p:nvSpPr>
        <p:spPr>
          <a:xfrm>
            <a:off x="7653507" y="2223769"/>
            <a:ext cx="638316" cy="307777"/>
          </a:xfrm>
          <a:prstGeom prst="rect">
            <a:avLst/>
          </a:prstGeom>
          <a:noFill/>
          <a:ln>
            <a:noFill/>
          </a:ln>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r>
              <a:rPr lang="en-US" sz="1400" dirty="0">
                <a:solidFill>
                  <a:schemeClr val="tx1"/>
                </a:solidFill>
                <a:latin typeface="Times New Roman" panose="02020603050405020304" pitchFamily="18" charset="0"/>
                <a:cs typeface="Times New Roman" panose="02020603050405020304" pitchFamily="18" charset="0"/>
              </a:rPr>
              <a:t>Step 2</a:t>
            </a:r>
          </a:p>
        </p:txBody>
      </p:sp>
      <p:sp>
        <p:nvSpPr>
          <p:cNvPr id="152" name="TextBox 151">
            <a:extLst>
              <a:ext uri="{FF2B5EF4-FFF2-40B4-BE49-F238E27FC236}">
                <a16:creationId xmlns:a16="http://schemas.microsoft.com/office/drawing/2014/main" id="{9689F927-9F55-6149-B9A8-BFA5BB812A7C}"/>
              </a:ext>
            </a:extLst>
          </p:cNvPr>
          <p:cNvSpPr txBox="1"/>
          <p:nvPr/>
        </p:nvSpPr>
        <p:spPr>
          <a:xfrm>
            <a:off x="3924489" y="4206130"/>
            <a:ext cx="638316" cy="307777"/>
          </a:xfrm>
          <a:prstGeom prst="rect">
            <a:avLst/>
          </a:prstGeom>
          <a:noFill/>
          <a:ln>
            <a:noFill/>
          </a:ln>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r>
              <a:rPr lang="en-US" sz="1400" dirty="0">
                <a:solidFill>
                  <a:schemeClr val="tx1"/>
                </a:solidFill>
                <a:latin typeface="Times New Roman" panose="02020603050405020304" pitchFamily="18" charset="0"/>
                <a:cs typeface="Times New Roman" panose="02020603050405020304" pitchFamily="18" charset="0"/>
              </a:rPr>
              <a:t>Step 3</a:t>
            </a:r>
          </a:p>
        </p:txBody>
      </p:sp>
      <p:sp>
        <p:nvSpPr>
          <p:cNvPr id="153" name="TextBox 152">
            <a:extLst>
              <a:ext uri="{FF2B5EF4-FFF2-40B4-BE49-F238E27FC236}">
                <a16:creationId xmlns:a16="http://schemas.microsoft.com/office/drawing/2014/main" id="{DE5EE377-E9D5-3044-8B9B-7275DFEC71E0}"/>
              </a:ext>
            </a:extLst>
          </p:cNvPr>
          <p:cNvSpPr txBox="1"/>
          <p:nvPr/>
        </p:nvSpPr>
        <p:spPr>
          <a:xfrm>
            <a:off x="7730770" y="4208416"/>
            <a:ext cx="638316" cy="307777"/>
          </a:xfrm>
          <a:prstGeom prst="rect">
            <a:avLst/>
          </a:prstGeom>
          <a:noFill/>
          <a:ln>
            <a:noFill/>
          </a:ln>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r>
              <a:rPr lang="en-US" sz="1400" dirty="0">
                <a:solidFill>
                  <a:schemeClr val="tx1"/>
                </a:solidFill>
                <a:latin typeface="Times New Roman" panose="02020603050405020304" pitchFamily="18" charset="0"/>
                <a:cs typeface="Times New Roman" panose="02020603050405020304" pitchFamily="18" charset="0"/>
              </a:rPr>
              <a:t>Step 4</a:t>
            </a:r>
          </a:p>
        </p:txBody>
      </p:sp>
      <p:sp>
        <p:nvSpPr>
          <p:cNvPr id="154" name="TextBox 153">
            <a:extLst>
              <a:ext uri="{FF2B5EF4-FFF2-40B4-BE49-F238E27FC236}">
                <a16:creationId xmlns:a16="http://schemas.microsoft.com/office/drawing/2014/main" id="{4C516D0B-1A25-434D-ACC8-F7B58D1326B2}"/>
              </a:ext>
            </a:extLst>
          </p:cNvPr>
          <p:cNvSpPr txBox="1"/>
          <p:nvPr/>
        </p:nvSpPr>
        <p:spPr>
          <a:xfrm>
            <a:off x="3969323" y="6046138"/>
            <a:ext cx="638316" cy="307777"/>
          </a:xfrm>
          <a:prstGeom prst="rect">
            <a:avLst/>
          </a:prstGeom>
          <a:noFill/>
          <a:ln>
            <a:noFill/>
          </a:ln>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r>
              <a:rPr lang="en-US" sz="1400" dirty="0">
                <a:solidFill>
                  <a:schemeClr val="tx1"/>
                </a:solidFill>
                <a:latin typeface="Times New Roman" panose="02020603050405020304" pitchFamily="18" charset="0"/>
                <a:cs typeface="Times New Roman" panose="02020603050405020304" pitchFamily="18" charset="0"/>
              </a:rPr>
              <a:t>Step 5</a:t>
            </a:r>
          </a:p>
        </p:txBody>
      </p:sp>
    </p:spTree>
    <p:extLst>
      <p:ext uri="{BB962C8B-B14F-4D97-AF65-F5344CB8AC3E}">
        <p14:creationId xmlns:p14="http://schemas.microsoft.com/office/powerpoint/2010/main" val="3092491656"/>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2DDA56-1F04-5142-9F2B-375A1CC34925}"/>
              </a:ext>
            </a:extLst>
          </p:cNvPr>
          <p:cNvSpPr>
            <a:spLocks noGrp="1"/>
          </p:cNvSpPr>
          <p:nvPr>
            <p:ph type="title"/>
          </p:nvPr>
        </p:nvSpPr>
        <p:spPr/>
        <p:txBody>
          <a:bodyPr/>
          <a:lstStyle/>
          <a:p>
            <a:r>
              <a:rPr lang="en-US" dirty="0"/>
              <a:t>Chatting box</a:t>
            </a:r>
          </a:p>
        </p:txBody>
      </p:sp>
      <p:pic>
        <p:nvPicPr>
          <p:cNvPr id="15" name="Picture 14">
            <a:extLst>
              <a:ext uri="{FF2B5EF4-FFF2-40B4-BE49-F238E27FC236}">
                <a16:creationId xmlns:a16="http://schemas.microsoft.com/office/drawing/2014/main" id="{9235604F-EEA4-814B-A099-AE2904690B0F}"/>
              </a:ext>
            </a:extLst>
          </p:cNvPr>
          <p:cNvPicPr>
            <a:picLocks noChangeAspect="1"/>
          </p:cNvPicPr>
          <p:nvPr/>
        </p:nvPicPr>
        <p:blipFill>
          <a:blip r:embed="rId3"/>
          <a:stretch>
            <a:fillRect/>
          </a:stretch>
        </p:blipFill>
        <p:spPr>
          <a:xfrm>
            <a:off x="349249" y="787400"/>
            <a:ext cx="4229100" cy="1409700"/>
          </a:xfrm>
          <a:prstGeom prst="rect">
            <a:avLst/>
          </a:prstGeom>
        </p:spPr>
      </p:pic>
      <p:pic>
        <p:nvPicPr>
          <p:cNvPr id="17" name="Picture 16">
            <a:extLst>
              <a:ext uri="{FF2B5EF4-FFF2-40B4-BE49-F238E27FC236}">
                <a16:creationId xmlns:a16="http://schemas.microsoft.com/office/drawing/2014/main" id="{80275B6B-07B7-7D48-9616-31945879DE14}"/>
              </a:ext>
            </a:extLst>
          </p:cNvPr>
          <p:cNvPicPr>
            <a:picLocks noChangeAspect="1"/>
          </p:cNvPicPr>
          <p:nvPr/>
        </p:nvPicPr>
        <p:blipFill>
          <a:blip r:embed="rId4"/>
          <a:stretch>
            <a:fillRect/>
          </a:stretch>
        </p:blipFill>
        <p:spPr>
          <a:xfrm>
            <a:off x="4762500" y="886884"/>
            <a:ext cx="4191000" cy="1066800"/>
          </a:xfrm>
          <a:prstGeom prst="rect">
            <a:avLst/>
          </a:prstGeom>
        </p:spPr>
      </p:pic>
      <p:pic>
        <p:nvPicPr>
          <p:cNvPr id="20" name="Picture 19">
            <a:extLst>
              <a:ext uri="{FF2B5EF4-FFF2-40B4-BE49-F238E27FC236}">
                <a16:creationId xmlns:a16="http://schemas.microsoft.com/office/drawing/2014/main" id="{7273EA4C-BDF2-4E46-A010-91BFCA367A5C}"/>
              </a:ext>
            </a:extLst>
          </p:cNvPr>
          <p:cNvPicPr>
            <a:picLocks noChangeAspect="1"/>
          </p:cNvPicPr>
          <p:nvPr/>
        </p:nvPicPr>
        <p:blipFill>
          <a:blip r:embed="rId5"/>
          <a:stretch>
            <a:fillRect/>
          </a:stretch>
        </p:blipFill>
        <p:spPr>
          <a:xfrm>
            <a:off x="645583" y="2468035"/>
            <a:ext cx="4152900" cy="1358900"/>
          </a:xfrm>
          <a:prstGeom prst="rect">
            <a:avLst/>
          </a:prstGeom>
        </p:spPr>
      </p:pic>
      <p:pic>
        <p:nvPicPr>
          <p:cNvPr id="22" name="Picture 21">
            <a:extLst>
              <a:ext uri="{FF2B5EF4-FFF2-40B4-BE49-F238E27FC236}">
                <a16:creationId xmlns:a16="http://schemas.microsoft.com/office/drawing/2014/main" id="{B3179790-8AFD-F743-ABB8-134194086E5D}"/>
              </a:ext>
            </a:extLst>
          </p:cNvPr>
          <p:cNvPicPr>
            <a:picLocks noChangeAspect="1"/>
          </p:cNvPicPr>
          <p:nvPr/>
        </p:nvPicPr>
        <p:blipFill>
          <a:blip r:embed="rId6"/>
          <a:stretch>
            <a:fillRect/>
          </a:stretch>
        </p:blipFill>
        <p:spPr>
          <a:xfrm>
            <a:off x="476249" y="3826935"/>
            <a:ext cx="3975100" cy="2717800"/>
          </a:xfrm>
          <a:prstGeom prst="rect">
            <a:avLst/>
          </a:prstGeom>
        </p:spPr>
      </p:pic>
      <p:pic>
        <p:nvPicPr>
          <p:cNvPr id="27" name="Picture 26">
            <a:extLst>
              <a:ext uri="{FF2B5EF4-FFF2-40B4-BE49-F238E27FC236}">
                <a16:creationId xmlns:a16="http://schemas.microsoft.com/office/drawing/2014/main" id="{97A37C48-7DC5-0948-BB95-70F82A46174C}"/>
              </a:ext>
            </a:extLst>
          </p:cNvPr>
          <p:cNvPicPr>
            <a:picLocks noChangeAspect="1"/>
          </p:cNvPicPr>
          <p:nvPr/>
        </p:nvPicPr>
        <p:blipFill>
          <a:blip r:embed="rId7"/>
          <a:stretch>
            <a:fillRect/>
          </a:stretch>
        </p:blipFill>
        <p:spPr>
          <a:xfrm>
            <a:off x="4967817" y="2360083"/>
            <a:ext cx="4495800" cy="1765300"/>
          </a:xfrm>
          <a:prstGeom prst="rect">
            <a:avLst/>
          </a:prstGeom>
        </p:spPr>
      </p:pic>
    </p:spTree>
    <p:extLst>
      <p:ext uri="{BB962C8B-B14F-4D97-AF65-F5344CB8AC3E}">
        <p14:creationId xmlns:p14="http://schemas.microsoft.com/office/powerpoint/2010/main" val="177567269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Summary of ICM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8300" y="914400"/>
            <a:ext cx="8915400" cy="5480938"/>
          </a:xfrm>
          <a:prstGeom prst="rect">
            <a:avLst/>
          </a:prstGeom>
        </p:spPr>
      </p:pic>
    </p:spTree>
    <p:extLst>
      <p:ext uri="{BB962C8B-B14F-4D97-AF65-F5344CB8AC3E}">
        <p14:creationId xmlns:p14="http://schemas.microsoft.com/office/powerpoint/2010/main" val="40776481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Most Influential Set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2365" y="914400"/>
            <a:ext cx="8767271" cy="5320004"/>
          </a:xfrm>
          <a:prstGeom prst="rect">
            <a:avLst/>
          </a:prstGeom>
        </p:spPr>
      </p:pic>
    </p:spTree>
    <p:extLst>
      <p:ext uri="{BB962C8B-B14F-4D97-AF65-F5344CB8AC3E}">
        <p14:creationId xmlns:p14="http://schemas.microsoft.com/office/powerpoint/2010/main" val="35922013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Most Influential Set of Nodes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143001"/>
            <a:ext cx="8305800" cy="4897061"/>
          </a:xfrm>
          <a:prstGeom prst="rect">
            <a:avLst/>
          </a:prstGeom>
        </p:spPr>
      </p:pic>
    </p:spTree>
    <p:extLst>
      <p:ext uri="{BB962C8B-B14F-4D97-AF65-F5344CB8AC3E}">
        <p14:creationId xmlns:p14="http://schemas.microsoft.com/office/powerpoint/2010/main" val="2525833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lumMod val="65000"/>
              <a:lumOff val="35000"/>
            </a:schemeClr>
          </a:solidFill>
          <a:ln>
            <a:noFill/>
          </a:ln>
        </p:spPr>
        <p:txBody>
          <a:bodyPr vert="horz" wrap="square" anchor="ctr" anchorCtr="0">
            <a:noAutofit/>
          </a:bodyPr>
          <a:lstStyle/>
          <a:p>
            <a:r>
              <a:rPr lang="en-US" dirty="0"/>
              <a:t>Why are connected people similar?</a:t>
            </a:r>
          </a:p>
        </p:txBody>
      </p:sp>
      <p:sp>
        <p:nvSpPr>
          <p:cNvPr id="3" name="Content Placeholder 2"/>
          <p:cNvSpPr>
            <a:spLocks noGrp="1"/>
          </p:cNvSpPr>
          <p:nvPr>
            <p:ph idx="1"/>
          </p:nvPr>
        </p:nvSpPr>
        <p:spPr>
          <a:xfrm>
            <a:off x="1676400" y="901005"/>
            <a:ext cx="8991600" cy="1981200"/>
          </a:xfrm>
        </p:spPr>
        <p:txBody>
          <a:bodyPr>
            <a:normAutofit lnSpcReduction="10000"/>
          </a:bodyPr>
          <a:lstStyle/>
          <a:p>
            <a:pPr marL="0" indent="0">
              <a:buNone/>
            </a:pPr>
            <a:r>
              <a:rPr lang="en-US" sz="2600" b="1" dirty="0">
                <a:solidFill>
                  <a:srgbClr val="E20000"/>
                </a:solidFill>
                <a:latin typeface="Calibri" panose="020F0502020204030204" pitchFamily="34" charset="0"/>
                <a:cs typeface="Calibri" panose="020F0502020204030204" pitchFamily="34" charset="0"/>
              </a:rPr>
              <a:t>Influence</a:t>
            </a:r>
            <a:r>
              <a:rPr lang="en-US" sz="2600" dirty="0">
                <a:latin typeface="Calibri" panose="020F0502020204030204" pitchFamily="34" charset="0"/>
                <a:cs typeface="Calibri" panose="020F0502020204030204" pitchFamily="34" charset="0"/>
              </a:rPr>
              <a:t> </a:t>
            </a:r>
          </a:p>
          <a:p>
            <a:pPr lvl="1">
              <a:buFont typeface="Arial" panose="020B0604020202020204" pitchFamily="34" charset="0"/>
              <a:buChar char="•"/>
            </a:pPr>
            <a:r>
              <a:rPr lang="en-US" dirty="0">
                <a:latin typeface="Calibri" panose="020F0502020204030204" pitchFamily="34" charset="0"/>
                <a:cs typeface="Calibri" panose="020F0502020204030204" pitchFamily="34" charset="0"/>
              </a:rPr>
              <a:t>The process by which a user (i.e., influential) affects another user </a:t>
            </a:r>
          </a:p>
          <a:p>
            <a:pPr lvl="1">
              <a:buFont typeface="Arial" panose="020B0604020202020204" pitchFamily="34" charset="0"/>
              <a:buChar char="•"/>
            </a:pPr>
            <a:r>
              <a:rPr lang="en-US" dirty="0">
                <a:latin typeface="Calibri" panose="020F0502020204030204" pitchFamily="34" charset="0"/>
                <a:cs typeface="Calibri" panose="020F0502020204030204" pitchFamily="34" charset="0"/>
              </a:rPr>
              <a:t>The influenced user becomes more similar to the influential figure. </a:t>
            </a:r>
          </a:p>
          <a:p>
            <a:pPr lvl="2"/>
            <a:r>
              <a:rPr lang="en-US" b="1" dirty="0">
                <a:latin typeface="Calibri" panose="020F0502020204030204" pitchFamily="34" charset="0"/>
                <a:cs typeface="Calibri" panose="020F0502020204030204" pitchFamily="34" charset="0"/>
              </a:rPr>
              <a:t>Example: </a:t>
            </a:r>
            <a:r>
              <a:rPr lang="en-US" dirty="0">
                <a:latin typeface="Calibri" panose="020F0502020204030204" pitchFamily="34" charset="0"/>
                <a:cs typeface="Calibri" panose="020F0502020204030204" pitchFamily="34" charset="0"/>
              </a:rPr>
              <a:t>If most of our friends/family members switch to a cellphone company, we might switch [i.e., become influenced] too.</a:t>
            </a:r>
          </a:p>
          <a:p>
            <a:pPr lvl="1"/>
            <a:endParaRPr lang="en-US" dirty="0"/>
          </a:p>
        </p:txBody>
      </p:sp>
      <p:pic>
        <p:nvPicPr>
          <p:cNvPr id="1026" name="Picture 2" descr="birds_of_a_feather_436753.png (320×2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0" y="2971801"/>
            <a:ext cx="2945546" cy="219075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600200" y="2971801"/>
            <a:ext cx="5791200" cy="2092881"/>
          </a:xfrm>
          <a:prstGeom prst="rect">
            <a:avLst/>
          </a:prstGeom>
        </p:spPr>
        <p:txBody>
          <a:bodyPr wrap="square">
            <a:spAutoFit/>
          </a:bodyPr>
          <a:lstStyle/>
          <a:p>
            <a:r>
              <a:rPr lang="en-US" sz="2400" b="1" dirty="0" err="1">
                <a:solidFill>
                  <a:srgbClr val="E20000"/>
                </a:solidFill>
                <a:latin typeface="Calibri" panose="020F0502020204030204" pitchFamily="34" charset="0"/>
                <a:ea typeface="Open Sans" panose="020B0606030504020204" pitchFamily="34" charset="0"/>
                <a:cs typeface="Calibri" panose="020F0502020204030204" pitchFamily="34" charset="0"/>
              </a:rPr>
              <a:t>Homophily</a:t>
            </a:r>
            <a:r>
              <a:rPr lang="en-US" sz="2400" b="1" dirty="0">
                <a:solidFill>
                  <a:srgbClr val="E20000"/>
                </a:solidFill>
                <a:latin typeface="Calibri" panose="020F0502020204030204" pitchFamily="34" charset="0"/>
                <a:ea typeface="Open Sans" panose="020B0606030504020204" pitchFamily="34" charset="0"/>
                <a:cs typeface="Calibri" panose="020F0502020204030204" pitchFamily="34" charset="0"/>
              </a:rPr>
              <a:t> </a:t>
            </a:r>
          </a:p>
          <a:p>
            <a:pPr marL="742950" lvl="1" indent="-285750">
              <a:buFont typeface="Arial" panose="020B0604020202020204" pitchFamily="34" charset="0"/>
              <a:buChar char="•"/>
            </a:pPr>
            <a:r>
              <a:rPr lang="en-US" sz="2200" dirty="0">
                <a:latin typeface="Calibri" panose="020F0502020204030204" pitchFamily="34" charset="0"/>
                <a:ea typeface="Open Sans" panose="020B0606030504020204" pitchFamily="34" charset="0"/>
                <a:cs typeface="Calibri" panose="020F0502020204030204" pitchFamily="34" charset="0"/>
              </a:rPr>
              <a:t>Similar individuals are more likely to become friends due to their high similarity</a:t>
            </a:r>
          </a:p>
          <a:p>
            <a:pPr marL="1200150" lvl="2" indent="-285750">
              <a:buFont typeface="Arial" panose="020B0604020202020204" pitchFamily="34" charset="0"/>
              <a:buChar char="•"/>
            </a:pPr>
            <a:r>
              <a:rPr lang="en-US" sz="1900" b="1" dirty="0">
                <a:latin typeface="Calibri" panose="020F0502020204030204" pitchFamily="34" charset="0"/>
                <a:ea typeface="Open Sans" panose="020B0606030504020204" pitchFamily="34" charset="0"/>
                <a:cs typeface="Calibri" panose="020F0502020204030204" pitchFamily="34" charset="0"/>
              </a:rPr>
              <a:t>Example: </a:t>
            </a:r>
            <a:r>
              <a:rPr lang="en-US" sz="1900" dirty="0">
                <a:latin typeface="Calibri" panose="020F0502020204030204" pitchFamily="34" charset="0"/>
                <a:ea typeface="Open Sans" panose="020B0606030504020204" pitchFamily="34" charset="0"/>
                <a:cs typeface="Calibri" panose="020F0502020204030204" pitchFamily="34" charset="0"/>
              </a:rPr>
              <a:t>Two musicians are more likely to become friends.</a:t>
            </a:r>
          </a:p>
          <a:p>
            <a:pPr marL="1200150" lvl="2" indent="-285750">
              <a:buFont typeface="Arial" panose="020B0604020202020204" pitchFamily="34" charset="0"/>
              <a:buChar char="•"/>
            </a:pP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Rectangle 4"/>
          <p:cNvSpPr/>
          <p:nvPr/>
        </p:nvSpPr>
        <p:spPr>
          <a:xfrm>
            <a:off x="1676400" y="5015806"/>
            <a:ext cx="9140536" cy="1384995"/>
          </a:xfrm>
          <a:prstGeom prst="rect">
            <a:avLst/>
          </a:prstGeom>
        </p:spPr>
        <p:txBody>
          <a:bodyPr wrap="square">
            <a:spAutoFit/>
          </a:bodyPr>
          <a:lstStyle/>
          <a:p>
            <a:r>
              <a:rPr lang="en-US" sz="2400" b="1" dirty="0">
                <a:solidFill>
                  <a:srgbClr val="E20000"/>
                </a:solidFill>
                <a:latin typeface="Calibri" panose="020F0502020204030204" pitchFamily="34" charset="0"/>
                <a:ea typeface="Open Sans" panose="020B0606030504020204" pitchFamily="34" charset="0"/>
                <a:cs typeface="Calibri" panose="020F0502020204030204" pitchFamily="34" charset="0"/>
              </a:rPr>
              <a:t>Confounding</a:t>
            </a:r>
            <a:r>
              <a:rPr lang="en-US" dirty="0">
                <a:latin typeface="Calibri" panose="020F0502020204030204" pitchFamily="34" charset="0"/>
                <a:ea typeface="Open Sans" panose="020B0606030504020204" pitchFamily="34" charset="0"/>
                <a:cs typeface="Calibri" panose="020F0502020204030204" pitchFamily="34" charset="0"/>
              </a:rPr>
              <a:t> </a:t>
            </a:r>
          </a:p>
          <a:p>
            <a:pPr marL="742950" lvl="1" indent="-285750">
              <a:buFont typeface="Arial" panose="020B0604020202020204" pitchFamily="34" charset="0"/>
              <a:buChar char="•"/>
            </a:pPr>
            <a:r>
              <a:rPr lang="en-US" sz="2200" dirty="0">
                <a:latin typeface="Calibri" panose="020F0502020204030204" pitchFamily="34" charset="0"/>
                <a:ea typeface="Open Sans" panose="020B0606030504020204" pitchFamily="34" charset="0"/>
                <a:cs typeface="Calibri" panose="020F0502020204030204" pitchFamily="34" charset="0"/>
              </a:rPr>
              <a:t>The environment’s effect on making individuals </a:t>
            </a:r>
            <a:r>
              <a:rPr lang="en-US" sz="2200" dirty="0">
                <a:solidFill>
                  <a:srgbClr val="00B050"/>
                </a:solidFill>
                <a:latin typeface="Calibri" panose="020F0502020204030204" pitchFamily="34" charset="0"/>
                <a:ea typeface="Open Sans" panose="020B0606030504020204" pitchFamily="34" charset="0"/>
                <a:cs typeface="Calibri" panose="020F0502020204030204" pitchFamily="34" charset="0"/>
              </a:rPr>
              <a:t>similar</a:t>
            </a:r>
            <a:r>
              <a:rPr lang="en-US" sz="2200" dirty="0">
                <a:latin typeface="Calibri" panose="020F0502020204030204" pitchFamily="34" charset="0"/>
                <a:ea typeface="Open Sans" panose="020B0606030504020204" pitchFamily="34" charset="0"/>
                <a:cs typeface="Calibri" panose="020F0502020204030204" pitchFamily="34" charset="0"/>
              </a:rPr>
              <a:t> and </a:t>
            </a:r>
            <a:r>
              <a:rPr lang="en-US" sz="2200" dirty="0">
                <a:solidFill>
                  <a:srgbClr val="00B0F0"/>
                </a:solidFill>
                <a:latin typeface="Calibri" panose="020F0502020204030204" pitchFamily="34" charset="0"/>
                <a:ea typeface="Open Sans" panose="020B0606030504020204" pitchFamily="34" charset="0"/>
                <a:cs typeface="Calibri" panose="020F0502020204030204" pitchFamily="34" charset="0"/>
              </a:rPr>
              <a:t>connected</a:t>
            </a:r>
          </a:p>
          <a:p>
            <a:pPr marL="1200150" lvl="2" indent="-285750">
              <a:buFont typeface="Arial" panose="020B0604020202020204" pitchFamily="34" charset="0"/>
              <a:buChar char="•"/>
            </a:pPr>
            <a:r>
              <a:rPr lang="en-US" sz="1900" b="1" dirty="0">
                <a:latin typeface="Calibri" panose="020F0502020204030204" pitchFamily="34" charset="0"/>
                <a:ea typeface="Open Sans" panose="020B0606030504020204" pitchFamily="34" charset="0"/>
                <a:cs typeface="Calibri" panose="020F0502020204030204" pitchFamily="34" charset="0"/>
              </a:rPr>
              <a:t>Example:</a:t>
            </a:r>
            <a:r>
              <a:rPr lang="en-US" sz="1900" dirty="0">
                <a:latin typeface="Calibri" panose="020F0502020204030204" pitchFamily="34" charset="0"/>
                <a:ea typeface="Open Sans" panose="020B0606030504020204" pitchFamily="34" charset="0"/>
                <a:cs typeface="Calibri" panose="020F0502020204030204" pitchFamily="34" charset="0"/>
              </a:rPr>
              <a:t> Two individuals living in the same city are more similar and more likely to become friends than two random individuals</a:t>
            </a:r>
          </a:p>
        </p:txBody>
      </p:sp>
    </p:spTree>
    <p:extLst>
      <p:ext uri="{BB962C8B-B14F-4D97-AF65-F5344CB8AC3E}">
        <p14:creationId xmlns:p14="http://schemas.microsoft.com/office/powerpoint/2010/main" val="642731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Most Influential Set of Nodes</a:t>
            </a:r>
          </a:p>
        </p:txBody>
      </p:sp>
      <p:sp>
        <p:nvSpPr>
          <p:cNvPr id="3" name="Content Placeholder 2"/>
          <p:cNvSpPr>
            <a:spLocks noGrp="1"/>
          </p:cNvSpPr>
          <p:nvPr>
            <p:ph idx="1"/>
          </p:nvPr>
        </p:nvSpPr>
        <p:spPr>
          <a:xfrm>
            <a:off x="1905000" y="762000"/>
            <a:ext cx="8229600" cy="5318760"/>
          </a:xfrm>
        </p:spPr>
        <p:txBody>
          <a:bodyPr/>
          <a:lstStyle/>
          <a:p>
            <a:r>
              <a:rPr lang="en-US" b="1" dirty="0">
                <a:solidFill>
                  <a:srgbClr val="00B0F0"/>
                </a:solidFill>
                <a:latin typeface="Calibri" panose="020F0502020204030204" pitchFamily="34" charset="0"/>
                <a:cs typeface="Calibri" panose="020F0502020204030204" pitchFamily="34" charset="0"/>
              </a:rPr>
              <a:t>How hard is this problem</a:t>
            </a:r>
            <a:r>
              <a:rPr lang="en-US" b="1" dirty="0">
                <a:latin typeface="Calibri" panose="020F0502020204030204" pitchFamily="34" charset="0"/>
                <a:cs typeface="Calibri" panose="020F0502020204030204" pitchFamily="34" charset="0"/>
              </a:rPr>
              <a:t>?</a:t>
            </a:r>
          </a:p>
          <a:p>
            <a:pPr lvl="1"/>
            <a:r>
              <a:rPr lang="en-US" b="1" dirty="0">
                <a:solidFill>
                  <a:srgbClr val="FF0000"/>
                </a:solidFill>
                <a:latin typeface="Calibri" panose="020F0502020204030204" pitchFamily="34" charset="0"/>
                <a:cs typeface="Calibri" panose="020F0502020204030204" pitchFamily="34" charset="0"/>
              </a:rPr>
              <a:t>NP-Hard (How to prove it)</a:t>
            </a:r>
          </a:p>
          <a:p>
            <a:pPr lvl="1"/>
            <a:r>
              <a:rPr lang="en-US" b="1" dirty="0">
                <a:latin typeface="Calibri" panose="020F0502020204030204" pitchFamily="34" charset="0"/>
                <a:cs typeface="Calibri" panose="020F0502020204030204" pitchFamily="34" charset="0"/>
              </a:rPr>
              <a:t>Finding most influential set of  nodes is at least as hard as </a:t>
            </a:r>
            <a:r>
              <a:rPr lang="en-US" b="1" dirty="0">
                <a:solidFill>
                  <a:srgbClr val="00B050"/>
                </a:solidFill>
                <a:latin typeface="Calibri" panose="020F0502020204030204" pitchFamily="34" charset="0"/>
                <a:cs typeface="Calibri" panose="020F0502020204030204" pitchFamily="34" charset="0"/>
              </a:rPr>
              <a:t>set cover problem (a known NP-hard problem)</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Set cover problem</a:t>
            </a:r>
          </a:p>
          <a:p>
            <a:pPr lvl="1"/>
            <a:endParaRPr lang="en-AU" b="1"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3038019"/>
            <a:ext cx="7086600" cy="3493835"/>
          </a:xfrm>
          <a:prstGeom prst="rect">
            <a:avLst/>
          </a:prstGeom>
        </p:spPr>
      </p:pic>
    </p:spTree>
    <p:extLst>
      <p:ext uri="{BB962C8B-B14F-4D97-AF65-F5344CB8AC3E}">
        <p14:creationId xmlns:p14="http://schemas.microsoft.com/office/powerpoint/2010/main" val="4443454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So far</a:t>
            </a:r>
            <a:endParaRPr lang="en-AU" dirty="0"/>
          </a:p>
        </p:txBody>
      </p:sp>
      <p:sp>
        <p:nvSpPr>
          <p:cNvPr id="3" name="Content Placeholder 2"/>
          <p:cNvSpPr>
            <a:spLocks noGrp="1"/>
          </p:cNvSpPr>
          <p:nvPr>
            <p:ph idx="1"/>
          </p:nvPr>
        </p:nvSpPr>
        <p:spPr/>
        <p:txBody>
          <a:bodyPr/>
          <a:lstStyle/>
          <a:p>
            <a:r>
              <a:rPr lang="en-US" b="1" dirty="0">
                <a:latin typeface="Calibri" panose="020F0502020204030204" pitchFamily="34" charset="0"/>
                <a:cs typeface="Calibri" panose="020F0502020204030204" pitchFamily="34" charset="0"/>
              </a:rPr>
              <a:t>Extremely bad news</a:t>
            </a:r>
          </a:p>
          <a:p>
            <a:pPr lvl="1"/>
            <a:r>
              <a:rPr lang="en-US" b="1" dirty="0">
                <a:solidFill>
                  <a:srgbClr val="FF0000"/>
                </a:solidFill>
                <a:latin typeface="Calibri" panose="020F0502020204030204" pitchFamily="34" charset="0"/>
                <a:cs typeface="Calibri" panose="020F0502020204030204" pitchFamily="34" charset="0"/>
              </a:rPr>
              <a:t>Influence Maximization is NP-hard</a:t>
            </a:r>
            <a:endParaRPr lang="en-AU" b="1" dirty="0">
              <a:solidFill>
                <a:srgbClr val="FF0000"/>
              </a:solidFill>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2362201"/>
            <a:ext cx="8138652" cy="3424805"/>
          </a:xfrm>
          <a:prstGeom prst="rect">
            <a:avLst/>
          </a:prstGeom>
        </p:spPr>
      </p:pic>
    </p:spTree>
    <p:extLst>
      <p:ext uri="{BB962C8B-B14F-4D97-AF65-F5344CB8AC3E}">
        <p14:creationId xmlns:p14="http://schemas.microsoft.com/office/powerpoint/2010/main" val="31056443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Greedy Algorithm</a:t>
            </a:r>
          </a:p>
        </p:txBody>
      </p:sp>
      <p:pic>
        <p:nvPicPr>
          <p:cNvPr id="9" name="Picture 8"/>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732571" y="1447801"/>
            <a:ext cx="8726859" cy="3792761"/>
          </a:xfrm>
          <a:prstGeom prst="rect">
            <a:avLst/>
          </a:prstGeom>
        </p:spPr>
      </p:pic>
    </p:spTree>
    <p:extLst>
      <p:ext uri="{BB962C8B-B14F-4D97-AF65-F5344CB8AC3E}">
        <p14:creationId xmlns:p14="http://schemas.microsoft.com/office/powerpoint/2010/main" val="3160299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lumMod val="65000"/>
              <a:lumOff val="35000"/>
            </a:schemeClr>
          </a:solidFill>
          <a:ln>
            <a:noFill/>
          </a:ln>
        </p:spPr>
        <p:txBody>
          <a:bodyPr vert="horz" wrap="square" anchor="ctr" anchorCtr="0">
            <a:noAutofit/>
          </a:bodyPr>
          <a:lstStyle/>
          <a:p>
            <a:r>
              <a:rPr lang="en-US" dirty="0"/>
              <a:t>Influence, Homophily, and Confounding</a:t>
            </a:r>
          </a:p>
        </p:txBody>
      </p:sp>
      <p:pic>
        <p:nvPicPr>
          <p:cNvPr id="6146" name="Picture 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90140" y="1752600"/>
            <a:ext cx="9077861" cy="354220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Box 2"/>
          <p:cNvSpPr txBox="1"/>
          <p:nvPr/>
        </p:nvSpPr>
        <p:spPr>
          <a:xfrm>
            <a:off x="4631197" y="5715001"/>
            <a:ext cx="3267240" cy="584775"/>
          </a:xfrm>
          <a:prstGeom prst="rect">
            <a:avLst/>
          </a:prstGeom>
          <a:ln/>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r>
              <a:rPr lang="en-AU" sz="3200" b="1" dirty="0">
                <a:solidFill>
                  <a:schemeClr val="bg1"/>
                </a:solidFill>
              </a:rPr>
              <a:t>Cause and Effect</a:t>
            </a:r>
          </a:p>
        </p:txBody>
      </p:sp>
    </p:spTree>
    <p:extLst>
      <p:ext uri="{BB962C8B-B14F-4D97-AF65-F5344CB8AC3E}">
        <p14:creationId xmlns:p14="http://schemas.microsoft.com/office/powerpoint/2010/main" val="16414247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 of Assortativity in Networks</a:t>
            </a:r>
          </a:p>
        </p:txBody>
      </p:sp>
      <p:sp>
        <p:nvSpPr>
          <p:cNvPr id="3" name="Content Placeholder 2"/>
          <p:cNvSpPr>
            <a:spLocks noGrp="1"/>
          </p:cNvSpPr>
          <p:nvPr>
            <p:ph idx="1"/>
          </p:nvPr>
        </p:nvSpPr>
        <p:spPr>
          <a:xfrm>
            <a:off x="1752600" y="1219201"/>
            <a:ext cx="8610600" cy="5166359"/>
          </a:xfrm>
        </p:spPr>
        <p:txBody>
          <a:bodyPr>
            <a:normAutofit/>
          </a:bodyPr>
          <a:lstStyle/>
          <a:p>
            <a:pPr marL="0" indent="0">
              <a:buNone/>
            </a:pPr>
            <a:r>
              <a:rPr lang="en-US" dirty="0"/>
              <a:t>Both influence and </a:t>
            </a:r>
            <a:r>
              <a:rPr lang="en-US" dirty="0" err="1"/>
              <a:t>homophily</a:t>
            </a:r>
            <a:r>
              <a:rPr lang="en-US" dirty="0"/>
              <a:t> generate social similarity in social networks</a:t>
            </a:r>
          </a:p>
          <a:p>
            <a:endParaRPr lang="en-US" b="1" dirty="0">
              <a:solidFill>
                <a:srgbClr val="FF0000"/>
              </a:solidFill>
            </a:endParaRPr>
          </a:p>
        </p:txBody>
      </p:sp>
      <p:pic>
        <p:nvPicPr>
          <p:cNvPr id="4" name="Picture 3"/>
          <p:cNvPicPr>
            <a:picLocks noChangeAspect="1"/>
          </p:cNvPicPr>
          <p:nvPr/>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5943601" y="2590800"/>
            <a:ext cx="4527627" cy="3203510"/>
          </a:xfrm>
          <a:prstGeom prst="rect">
            <a:avLst/>
          </a:prstGeom>
        </p:spPr>
      </p:pic>
      <p:sp>
        <p:nvSpPr>
          <p:cNvPr id="5" name="Rectangle 4"/>
          <p:cNvSpPr/>
          <p:nvPr/>
        </p:nvSpPr>
        <p:spPr>
          <a:xfrm>
            <a:off x="1752600" y="2796726"/>
            <a:ext cx="4572000" cy="3293209"/>
          </a:xfrm>
          <a:prstGeom prst="rect">
            <a:avLst/>
          </a:prstGeom>
        </p:spPr>
        <p:txBody>
          <a:bodyPr>
            <a:spAutoFit/>
          </a:bodyPr>
          <a:lstStyle/>
          <a:p>
            <a:r>
              <a:rPr lang="en-US" sz="2800" b="1" dirty="0">
                <a:solidFill>
                  <a:srgbClr val="FF0000"/>
                </a:solidFill>
                <a:latin typeface="Open Sans" panose="020B0606030504020204" pitchFamily="34" charset="0"/>
                <a:ea typeface="Open Sans" panose="020B0606030504020204" pitchFamily="34" charset="0"/>
                <a:cs typeface="Open Sans" panose="020B0606030504020204" pitchFamily="34" charset="0"/>
              </a:rPr>
              <a:t>Influence</a:t>
            </a:r>
            <a:r>
              <a:rPr lang="en-US" sz="2800" dirty="0">
                <a:latin typeface="Open Sans" panose="020B0606030504020204" pitchFamily="34" charset="0"/>
                <a:ea typeface="Open Sans" panose="020B0606030504020204" pitchFamily="34" charset="0"/>
                <a:cs typeface="Open Sans" panose="020B0606030504020204" pitchFamily="34" charset="0"/>
              </a:rPr>
              <a:t> </a:t>
            </a:r>
          </a:p>
          <a:p>
            <a:pPr lvl="1"/>
            <a:r>
              <a:rPr lang="en-US" sz="2400" dirty="0">
                <a:latin typeface="Open Sans" panose="020B0606030504020204" pitchFamily="34" charset="0"/>
                <a:ea typeface="Open Sans" panose="020B0606030504020204" pitchFamily="34" charset="0"/>
                <a:cs typeface="Open Sans" panose="020B0606030504020204" pitchFamily="34" charset="0"/>
              </a:rPr>
              <a:t>Makes connected nodes similar to each other</a:t>
            </a:r>
          </a:p>
          <a:p>
            <a:endParaRPr lang="en-US" sz="2800" b="1"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a:p>
            <a:r>
              <a:rPr lang="en-US" sz="2800" b="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Homophily</a:t>
            </a:r>
            <a:r>
              <a:rPr lang="en-US" sz="2800" dirty="0">
                <a:latin typeface="Open Sans" panose="020B0606030504020204" pitchFamily="34" charset="0"/>
                <a:ea typeface="Open Sans" panose="020B0606030504020204" pitchFamily="34" charset="0"/>
                <a:cs typeface="Open Sans" panose="020B0606030504020204" pitchFamily="34" charset="0"/>
              </a:rPr>
              <a:t> </a:t>
            </a:r>
          </a:p>
          <a:p>
            <a:pPr lvl="1"/>
            <a:r>
              <a:rPr lang="en-US" sz="2400" dirty="0">
                <a:latin typeface="Open Sans" panose="020B0606030504020204" pitchFamily="34" charset="0"/>
                <a:ea typeface="Open Sans" panose="020B0606030504020204" pitchFamily="34" charset="0"/>
                <a:cs typeface="Open Sans" panose="020B0606030504020204" pitchFamily="34" charset="0"/>
              </a:rPr>
              <a:t>Selects similar nodes to link together</a:t>
            </a:r>
          </a:p>
          <a:p>
            <a:endParaRPr lang="en-US" sz="2800" b="1"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23099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a:t>
            </a:r>
          </a:p>
        </p:txBody>
      </p:sp>
      <p:sp>
        <p:nvSpPr>
          <p:cNvPr id="3" name="Content Placeholder 2"/>
          <p:cNvSpPr>
            <a:spLocks noGrp="1"/>
          </p:cNvSpPr>
          <p:nvPr>
            <p:ph idx="1"/>
          </p:nvPr>
        </p:nvSpPr>
        <p:spPr>
          <a:xfrm>
            <a:off x="1905000" y="1066800"/>
            <a:ext cx="6096000" cy="5562600"/>
          </a:xfrm>
        </p:spPr>
        <p:txBody>
          <a:bodyPr>
            <a:normAutofit/>
          </a:bodyPr>
          <a:lstStyle/>
          <a:p>
            <a:endParaRPr lang="en-US" dirty="0"/>
          </a:p>
          <a:p>
            <a:r>
              <a:rPr lang="en-US" dirty="0">
                <a:latin typeface="Calibri" panose="020F0502020204030204" pitchFamily="34" charset="0"/>
                <a:cs typeface="Calibri" panose="020F0502020204030204" pitchFamily="34" charset="0"/>
              </a:rPr>
              <a:t>Smoker friends influence their non-smoker friends (social conformity)</a:t>
            </a:r>
          </a:p>
          <a:p>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Smokers become friends</a:t>
            </a:r>
          </a:p>
          <a:p>
            <a:pPr marL="0" indent="0">
              <a:buNone/>
            </a:pPr>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There are lots of places that people can smoke, and smoking is a type of local culture</a:t>
            </a:r>
          </a:p>
        </p:txBody>
      </p:sp>
      <p:sp>
        <p:nvSpPr>
          <p:cNvPr id="4" name="Rectangle 3"/>
          <p:cNvSpPr/>
          <p:nvPr/>
        </p:nvSpPr>
        <p:spPr>
          <a:xfrm>
            <a:off x="8229600" y="1667121"/>
            <a:ext cx="1828800" cy="461665"/>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2400" b="1" dirty="0">
                <a:solidFill>
                  <a:srgbClr val="FF0000"/>
                </a:solidFill>
                <a:latin typeface="Open Sans" panose="020B0606030504020204" pitchFamily="34" charset="0"/>
              </a:rPr>
              <a:t>Influence</a:t>
            </a:r>
            <a:r>
              <a:rPr lang="en-US" sz="2400" dirty="0">
                <a:solidFill>
                  <a:srgbClr val="FF0000"/>
                </a:solidFill>
                <a:latin typeface="Open Sans" panose="020B0606030504020204" pitchFamily="34" charset="0"/>
              </a:rPr>
              <a:t> </a:t>
            </a:r>
          </a:p>
        </p:txBody>
      </p:sp>
      <p:sp>
        <p:nvSpPr>
          <p:cNvPr id="6" name="Rectangle 5"/>
          <p:cNvSpPr/>
          <p:nvPr/>
        </p:nvSpPr>
        <p:spPr>
          <a:xfrm>
            <a:off x="7924800" y="3657601"/>
            <a:ext cx="2438400" cy="461665"/>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2400" b="1" dirty="0">
                <a:solidFill>
                  <a:srgbClr val="00B050"/>
                </a:solidFill>
                <a:latin typeface="Open Sans" panose="020B0606030504020204" pitchFamily="34" charset="0"/>
              </a:rPr>
              <a:t>Homophily </a:t>
            </a:r>
          </a:p>
        </p:txBody>
      </p:sp>
      <p:sp>
        <p:nvSpPr>
          <p:cNvPr id="7" name="Rectangle 6"/>
          <p:cNvSpPr/>
          <p:nvPr/>
        </p:nvSpPr>
        <p:spPr>
          <a:xfrm>
            <a:off x="7960317" y="5181601"/>
            <a:ext cx="2438400" cy="461665"/>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2400" b="1" dirty="0">
                <a:solidFill>
                  <a:srgbClr val="1923F3"/>
                </a:solidFill>
                <a:latin typeface="Open Sans" panose="020B0606030504020204" pitchFamily="34" charset="0"/>
              </a:rPr>
              <a:t>Confounding </a:t>
            </a:r>
          </a:p>
        </p:txBody>
      </p:sp>
    </p:spTree>
    <p:extLst>
      <p:ext uri="{BB962C8B-B14F-4D97-AF65-F5344CB8AC3E}">
        <p14:creationId xmlns:p14="http://schemas.microsoft.com/office/powerpoint/2010/main" val="2873116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1B9725FC-D2B0-524F-A1E6-10041C0B884D}"/>
              </a:ext>
            </a:extLst>
          </p:cNvPr>
          <p:cNvSpPr txBox="1"/>
          <p:nvPr/>
        </p:nvSpPr>
        <p:spPr>
          <a:xfrm>
            <a:off x="785270" y="438210"/>
            <a:ext cx="7543800" cy="461665"/>
          </a:xfrm>
          <a:prstGeom prst="rect">
            <a:avLst/>
          </a:prstGeom>
          <a:noFill/>
        </p:spPr>
        <p:txBody>
          <a:bodyPr wrap="square" rtlCol="0">
            <a:spAutoFit/>
          </a:bodyPr>
          <a:lstStyle/>
          <a:p>
            <a:r>
              <a:rPr kumimoji="1" lang="en-US" altLang="zh-CN" sz="2400" b="1" dirty="0">
                <a:latin typeface="Arial" panose="020B0604020202020204" pitchFamily="34" charset="0"/>
                <a:cs typeface="Arial" panose="020B0604020202020204" pitchFamily="34" charset="0"/>
              </a:rPr>
              <a:t>Online quiz 4</a:t>
            </a:r>
            <a:endParaRPr kumimoji="1" lang="zh-CN" altLang="en-US" sz="2400" b="1" dirty="0">
              <a:latin typeface="Arial" panose="020B0604020202020204" pitchFamily="34" charset="0"/>
              <a:cs typeface="Arial" panose="020B0604020202020204" pitchFamily="34" charset="0"/>
            </a:endParaRPr>
          </a:p>
        </p:txBody>
      </p:sp>
      <p:pic>
        <p:nvPicPr>
          <p:cNvPr id="3" name="图片 2" descr="图形用户界面, 文本, 应用程序&#10;&#10;描述已自动生成">
            <a:extLst>
              <a:ext uri="{FF2B5EF4-FFF2-40B4-BE49-F238E27FC236}">
                <a16:creationId xmlns:a16="http://schemas.microsoft.com/office/drawing/2014/main" id="{A0950C58-DAEE-8648-80F6-BA28C55E385A}"/>
              </a:ext>
            </a:extLst>
          </p:cNvPr>
          <p:cNvPicPr>
            <a:picLocks noChangeAspect="1"/>
          </p:cNvPicPr>
          <p:nvPr/>
        </p:nvPicPr>
        <p:blipFill>
          <a:blip r:embed="rId2"/>
          <a:stretch>
            <a:fillRect/>
          </a:stretch>
        </p:blipFill>
        <p:spPr>
          <a:xfrm>
            <a:off x="960297" y="1533565"/>
            <a:ext cx="10502900" cy="2679700"/>
          </a:xfrm>
          <a:prstGeom prst="rect">
            <a:avLst/>
          </a:prstGeom>
        </p:spPr>
      </p:pic>
    </p:spTree>
    <p:extLst>
      <p:ext uri="{BB962C8B-B14F-4D97-AF65-F5344CB8AC3E}">
        <p14:creationId xmlns:p14="http://schemas.microsoft.com/office/powerpoint/2010/main" val="489249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1B9725FC-D2B0-524F-A1E6-10041C0B884D}"/>
              </a:ext>
            </a:extLst>
          </p:cNvPr>
          <p:cNvSpPr txBox="1"/>
          <p:nvPr/>
        </p:nvSpPr>
        <p:spPr>
          <a:xfrm>
            <a:off x="785270" y="438210"/>
            <a:ext cx="7543800" cy="461665"/>
          </a:xfrm>
          <a:prstGeom prst="rect">
            <a:avLst/>
          </a:prstGeom>
          <a:noFill/>
        </p:spPr>
        <p:txBody>
          <a:bodyPr wrap="square" rtlCol="0">
            <a:spAutoFit/>
          </a:bodyPr>
          <a:lstStyle/>
          <a:p>
            <a:r>
              <a:rPr kumimoji="1" lang="en-US" altLang="zh-CN" sz="2400" b="1" dirty="0">
                <a:latin typeface="Arial" panose="020B0604020202020204" pitchFamily="34" charset="0"/>
                <a:cs typeface="Arial" panose="020B0604020202020204" pitchFamily="34" charset="0"/>
              </a:rPr>
              <a:t>Online quiz 4</a:t>
            </a:r>
            <a:endParaRPr kumimoji="1" lang="zh-CN" altLang="en-US" sz="2400" b="1" dirty="0">
              <a:latin typeface="Arial" panose="020B0604020202020204" pitchFamily="34" charset="0"/>
              <a:cs typeface="Arial" panose="020B0604020202020204" pitchFamily="34" charset="0"/>
            </a:endParaRPr>
          </a:p>
        </p:txBody>
      </p:sp>
      <p:pic>
        <p:nvPicPr>
          <p:cNvPr id="3" name="图片 2" descr="图形用户界面, 文本, 应用程序&#10;&#10;描述已自动生成">
            <a:extLst>
              <a:ext uri="{FF2B5EF4-FFF2-40B4-BE49-F238E27FC236}">
                <a16:creationId xmlns:a16="http://schemas.microsoft.com/office/drawing/2014/main" id="{560AF3B6-4117-D043-8A80-D98ED6C23EA6}"/>
              </a:ext>
            </a:extLst>
          </p:cNvPr>
          <p:cNvPicPr>
            <a:picLocks noChangeAspect="1"/>
          </p:cNvPicPr>
          <p:nvPr/>
        </p:nvPicPr>
        <p:blipFill>
          <a:blip r:embed="rId2"/>
          <a:stretch>
            <a:fillRect/>
          </a:stretch>
        </p:blipFill>
        <p:spPr>
          <a:xfrm>
            <a:off x="457200" y="1016000"/>
            <a:ext cx="11277600" cy="4826000"/>
          </a:xfrm>
          <a:prstGeom prst="rect">
            <a:avLst/>
          </a:prstGeom>
        </p:spPr>
      </p:pic>
    </p:spTree>
    <p:extLst>
      <p:ext uri="{BB962C8B-B14F-4D97-AF65-F5344CB8AC3E}">
        <p14:creationId xmlns:p14="http://schemas.microsoft.com/office/powerpoint/2010/main" val="30480207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RIGINALHEIGHT" val="763.4045"/>
  <p:tag name="ORIGINALWIDTH" val="3469.816"/>
  <p:tag name="OUTPUTDPI" val="1200"/>
  <p:tag name="LATEXADDIN" val="\documentclass{article}&#10;\usepackage{amsmath}&#10;\pagestyle{empty}&#10;\begin{document}&#10;&#10;&#10;\begin{eqnarray}&#10;Q &amp;=&amp; \frac{1}{2m}\sum_{ij}\underbrace{(~A_{ij}-\frac{d_id_j}{2m}~)}_{B_{ij}}~\underbrace{\delta (~t(v_i),t(v_j)~)}_{(\Delta\Delta^T)_{i,j}} = \frac{1}{2m}\mbox{Tr}(B\Delta\Delta^T)\nonumber\\ &#10;&amp;=&amp;\frac{1}{2m}\mbox{Tr}(\Delta^TB\Delta)\nonumber&#10;\end{eqnarray}&#10;&#10;&#10;\end{document}"/>
  <p:tag name="IGUANATEXSIZE" val="24"/>
  <p:tag name="IGUANATEXCURSOR" val="292"/>
  <p:tag name="TRANSPARENCY" val="True"/>
  <p:tag name="FILENAME" val=""/>
  <p:tag name="INPUTTYPE" val="0"/>
  <p:tag name="LATEXENGINEID" val="0"/>
  <p:tag name="TEMPFOLDER" val="C:\Users\rzafa\temp\"/>
</p:tagLst>
</file>

<file path=ppt/tags/tag2.xml><?xml version="1.0" encoding="utf-8"?>
<p:tagLst xmlns:a="http://schemas.openxmlformats.org/drawingml/2006/main" xmlns:r="http://schemas.openxmlformats.org/officeDocument/2006/relationships" xmlns:p="http://schemas.openxmlformats.org/presentationml/2006/main">
  <p:tag name="ORIGINALHEIGHT" val="134.2332"/>
  <p:tag name="ORIGINALWIDTH" val="946.3817"/>
  <p:tag name="OUTPUTDPI" val="1200"/>
  <p:tag name="LATEXADDIN" val="\documentclass{article}&#10;\usepackage{amsmath}&#10;\pagestyle{empty}&#10;\begin{document}&#10;&#10;$B=A-dd^T/2m$&#10;&#10;&#10;\end{document}"/>
  <p:tag name="IGUANATEXSIZE" val="40"/>
  <p:tag name="IGUANATEXCURSOR" val="94"/>
  <p:tag name="TRANSPARENCY" val="True"/>
  <p:tag name="FILENAME" val=""/>
  <p:tag name="INPUTTYPE" val="0"/>
  <p:tag name="LATEXENGINEID" val="0"/>
  <p:tag name="TEMPFOLDER" val="C:\Users\rzafa\temp\"/>
</p:tagLst>
</file>

<file path=ppt/tags/tag3.xml><?xml version="1.0" encoding="utf-8"?>
<p:tagLst xmlns:a="http://schemas.openxmlformats.org/drawingml/2006/main" xmlns:r="http://schemas.openxmlformats.org/officeDocument/2006/relationships" xmlns:p="http://schemas.openxmlformats.org/presentationml/2006/main">
  <p:tag name="ORIGINALHEIGHT" val="156.75"/>
  <p:tag name="ORIGINALWIDTH" val="1514.25"/>
  <p:tag name="LATEXADDIN" val="\documentclass{article}&#10;\usepackage{amsmath}&#10;\pagestyle{empty}&#10;\begin{document}&#10;&#10;&#10;$\label{eq:LTM}\sum_{{v_j \in N_{\rm in}(v_i)}, v_j \in A_{t-1}} w_{j,i} \ge \theta_i$&#10;&#10;\end{document}"/>
  <p:tag name="IGUANATEXSIZE" val="30"/>
  <p:tag name="IGUANATEXCURSOR" val="167"/>
</p:tagLst>
</file>

<file path=ppt/tags/tag4.xml><?xml version="1.0" encoding="utf-8"?>
<p:tagLst xmlns:a="http://schemas.openxmlformats.org/drawingml/2006/main" xmlns:r="http://schemas.openxmlformats.org/officeDocument/2006/relationships" xmlns:p="http://schemas.openxmlformats.org/presentationml/2006/main">
  <p:tag name="ORIGINALHEIGHT" val="156.75"/>
  <p:tag name="ORIGINALWIDTH" val="1058.25"/>
  <p:tag name="LATEXADDIN" val="\documentclass{article}&#10;\usepackage{amsmath}&#10;\pagestyle{empty}&#10;\begin{document}&#10;&#10;&#10;$\sum_{v_j \in N_{\rm in}(v_i)} w_{j,i} \le 1$&#10;&#10;\end{document}"/>
  <p:tag name="IGUANATEXSIZE" val="30"/>
  <p:tag name="IGUANATEXCURSOR" val="128"/>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789.651"/>
  <p:tag name="ORIGINALWIDTH" val="4294.713"/>
  <p:tag name="LATEXADDIN" val="\documentclass{article}&#10;\usepackage{amsmath}&#10;\usepackage{algorithmic}&#10;\usepackage{algorithm}&#10;\pagestyle{empty}&#10;\begin{document}&#10;&#10;&#10;\begin{algorithm}[t]&#10;\caption{Linear Threshold Model (LTM)}&#10;\label{alg:LTM}&#10;\begin{algorithmic}[1]&#10;\REQUIRE Graph $G(V,E)$, set of initial activated nodes $A_0$&#10;\RETURN Final set of activated nodes $A_\infty$&#10;\STATE i$=$0;&#10;\STATE Uniformly assign random thresholds $\theta_v$ from the interval [0, 1];&#10;\WHILE{$i=0$ or ($A_{i-1} \neq A_i, i \ge 1$)}&#10;\STATE $A_{i+1}$ $=$ $A_i$&#10;\STATE inactive $=$  $V - A_i$;&#10;\FORALL{$v \in \mbox{inactive}$} &#10;\IF{$\sum_{{j\, {\rm connected}\ {\rm to}\ v}, j \in A_i}\, w_{j,v} \ge \theta_v$.}\vspace*{1pt}&#10;\STATE activate $v$;&#10;\STATE $A_{i+1} =  A_{i+1} \cup \{v\}$;&#10;\ENDIF&#10;\ENDFOR&#10;\STATE $i = i+1$; &#10;\ENDWHILE&#10;\STATE $A_\infty = A_i$;&#10;\STATE Return $A_\infty$;&#10;\end{algorithmic}&#10;\end{algorithm}&#10;&#10;\end{document}"/>
  <p:tag name="IGUANATEXSIZE" val="19"/>
  <p:tag name="IGUANATEXCURSOR" val="68"/>
  <p:tag name="TRANSPARENCY" val="True"/>
  <p:tag name="FILENAME" val=""/>
  <p:tag name="LATEXENGINEID" val="0"/>
  <p:tag name="TEMPFOLDER" val="C:\Users\reza\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866.517"/>
  <p:tag name="ORIGINALWIDTH" val="4294.713"/>
  <p:tag name="LATEXADDIN" val="\documentclass{article}&#10;\usepackage{amsmath}&#10;\usepackage{algorithm}&#10;\usepackage{algorithmic}&#10;\usepackage{amsmath}&#10;\pagestyle{empty}&#10;\begin{document}&#10;&#10;\begin{algorithm}[t]&#10;\caption{Homophily Model}&#10;\label{alg:HM}&#10;\begin{algorithmic}[1]&#10;\REQUIRE Graph $G(V,E)$, $E=\emptyset$, similarities ${\it sim}(v,u)$&#10;\RETURN Set of edges $E$&#10;\FORALL{$v \in V$} &#10;\STATE $\theta_v$ = generate a random number in [0,1];&#10;\FORALL{$(v,u) \not \in E$} &#10;\IF{$\theta_v &lt; {\it sim}(v,u)$}&#10;\STATE $E = E \cup {(v,u)}$;&#10;\ENDIF&#10;\ENDFOR&#10;\ENDFOR&#10;\STATE Return $E$;&#10;\end{algorithmic}&#10;\end{algorithm}&#10;&#10;&#10;\end{document}"/>
  <p:tag name="IGUANATEXSIZE" val="20"/>
  <p:tag name="IGUANATEXCURSOR" val="91"/>
  <p:tag name="TRANSPARENCY" val="True"/>
  <p:tag name="FILENAME" val=""/>
  <p:tag name="LATEXENGINEID" val="0"/>
  <p:tag name="TEMPFOLDER" val="C:\Users\reza\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225.347"/>
  <p:tag name="ORIGINALWIDTH" val="4294.713"/>
  <p:tag name="LATEXADDIN" val="\documentclass{article}&#10;\usepackage{amsmath}&#10;\usepackage{algorithm}&#10;\usepackage{algorithmic}&#10;\pagestyle{empty}&#10;\begin{document}&#10;&#10;&#10;\begin{algorithm}[t]&#10;\caption{Independent Cascade Model (ICM)}&#10;\label{alg:ICM}&#10;\begin{algorithmic}[1]&#10;\REQUIRE Diffusion graph $G(V,E)$, set of initial activated nodes $A_0$, activation probabilities $p_{v,w}$&#10;\RETURN Final set of activated nodes $A_\infty$&#10;\STATE i = 0;&#10;\WHILE{$A_{i} \neq \{\}$}&#10;\STATE &#10;\STATE $i = i+1$; &#10;\STATE $A_{i}=\{\}$;&#10;\FORALL{$v \in A_{i-1}$} &#10;\FORALL{$w$ neighbor of $v, w \notin \mathop{\cup_{j=0}^{i}} A_{j}$}&#10;\STATE rand = generate a random number in [0,1];&#10;\IF{rand $&lt;$ $p_{v,w}$ }&#10;\STATE activate $w$;&#10;\STATE $A_{i} =  A_{i} \cup \{w\}$;&#10;\ENDIF&#10;\ENDFOR&#10;\ENDFOR&#10;\ENDWHILE&#10;\STATE $A_\infty = \cup_{j=0}^{i} A_j$;&#10;\STATE Return $A_\infty$;&#10;\end{algorithmic}&#10;\end{algorithm}&#10;&#10;\end{document}"/>
  <p:tag name="IGUANATEXSIZE" val="16"/>
  <p:tag name="IGUANATEXCURSOR" val="56"/>
  <p:tag name="TRANSPARENCY" val="True"/>
  <p:tag name="FILENAME" val=""/>
  <p:tag name="LATEXENGINEID" val="0"/>
  <p:tag name="TEMPFOLDER" val="C:\Users\reza\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866.517"/>
  <p:tag name="ORIGINALWIDTH" val="4294.713"/>
  <p:tag name="LATEXADDIN" val="\documentclass{article}&#10;\usepackage{amsmath}&#10;\usepackage{algorithm}&#10;\usepackage{algorithmic}&#10;\pagestyle{empty}&#10;\begin{document}&#10;\begin{algorithm}[t]&#10;\caption{Maximizing the spread of cascades -- Greedy algorithm}&#10;\label{alg:greedy}&#10;\begin{algorithmic}[1]&#10;\REQUIRE Diffusion graph $G(V,E)$, budget $k$&#10;\RETURN Seed set $S$ (set of initially activated nodes)&#10;\STATE $i=0$;&#10;\STATE $S=\{\}$;&#10;\WHILE{$i \neq k$}&#10;\STATE $v = \arg \max_{v \in V\setminus S} f(S \cup \{v\})$; \texttt{\\ or equivalently} $\arg \max_{v \in V\setminus S} f(S \cup \{ v \})-f(S)$&#10;\STATE $S= S \cup \{v\}$;&#10;\STATE $i=i+1$;&#10;\ENDWHILE&#10;\STATE Return $S$;&#10;\end{algorithmic}&#10;\end{algorithm}&#10;&#10;&#10;&#10;\end{document}"/>
  <p:tag name="IGUANATEXSIZE" val="20"/>
  <p:tag name="IGUANATEXCURSOR" val="549"/>
  <p:tag name="TRANSPARENCY" val="True"/>
  <p:tag name="FILENAME" val=""/>
  <p:tag name="LATEXENGINEID" val="0"/>
  <p:tag name="TEMPFOLDER" val="C:\Users\reza\Temp\"/>
  <p:tag name="LATEXFORMHEIGHT" val="312"/>
  <p:tag name="LATEXFORMWIDTH" val="384"/>
  <p:tag name="LATEXFORMWRAP" val="True"/>
  <p:tag name="BITMAPVECTOR" val="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522</TotalTime>
  <Words>1628</Words>
  <Application>Microsoft Macintosh PowerPoint</Application>
  <PresentationFormat>Widescreen</PresentationFormat>
  <Paragraphs>292</Paragraphs>
  <Slides>42</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等线</vt:lpstr>
      <vt:lpstr>等线 Light</vt:lpstr>
      <vt:lpstr>Open Sans</vt:lpstr>
      <vt:lpstr>Arial</vt:lpstr>
      <vt:lpstr>Calibri</vt:lpstr>
      <vt:lpstr>Cambria Math</vt:lpstr>
      <vt:lpstr>Chalkboard</vt:lpstr>
      <vt:lpstr>Times New Roman</vt:lpstr>
      <vt:lpstr>Office 主题​​</vt:lpstr>
      <vt:lpstr>PowerPoint Presentation</vt:lpstr>
      <vt:lpstr>PowerPoint Presentation</vt:lpstr>
      <vt:lpstr>PowerPoint Presentation</vt:lpstr>
      <vt:lpstr>Why are connected people similar?</vt:lpstr>
      <vt:lpstr>Influence, Homophily, and Confounding</vt:lpstr>
      <vt:lpstr>Source of Assortativity in Networks</vt:lpstr>
      <vt:lpstr>Why?</vt:lpstr>
      <vt:lpstr>PowerPoint Presentation</vt:lpstr>
      <vt:lpstr>PowerPoint Presentation</vt:lpstr>
      <vt:lpstr>Modularity: Matrix 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Linear Threshold Model (LTM)</vt:lpstr>
      <vt:lpstr>LTM Algorithm</vt:lpstr>
      <vt:lpstr>Linear Threshold Model (LTM) - An Example</vt:lpstr>
      <vt:lpstr>Measuring Homophily</vt:lpstr>
      <vt:lpstr>Modeling Homophily</vt:lpstr>
      <vt:lpstr>Homophily Model</vt:lpstr>
      <vt:lpstr>Information Diffusion</vt:lpstr>
      <vt:lpstr>Information Diffusion</vt:lpstr>
      <vt:lpstr>Herd Behavior</vt:lpstr>
      <vt:lpstr>Information Diffusion Types</vt:lpstr>
      <vt:lpstr>Herd Behavior</vt:lpstr>
      <vt:lpstr>Network Observability in Herb Behavior</vt:lpstr>
      <vt:lpstr>How Does Intervention Work?</vt:lpstr>
      <vt:lpstr>Information Cascade</vt:lpstr>
      <vt:lpstr>Independent Cascade Model (ICM)</vt:lpstr>
      <vt:lpstr>ICM Algorithm</vt:lpstr>
      <vt:lpstr>Independent Cascade Model: An Example</vt:lpstr>
      <vt:lpstr>Chatting box</vt:lpstr>
      <vt:lpstr>Summary of ICM</vt:lpstr>
      <vt:lpstr>Most Influential Set</vt:lpstr>
      <vt:lpstr>Most Influential Set of Nodes</vt:lpstr>
      <vt:lpstr>Most Influential Set of Nodes</vt:lpstr>
      <vt:lpstr>Summary So far</vt:lpstr>
      <vt:lpstr>Greedy Algorithm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Junliang Yu</dc:creator>
  <cp:lastModifiedBy>xiangguo sun</cp:lastModifiedBy>
  <cp:revision>20</cp:revision>
  <dcterms:created xsi:type="dcterms:W3CDTF">2021-04-10T07:09:34Z</dcterms:created>
  <dcterms:modified xsi:type="dcterms:W3CDTF">2021-04-21T02:22:05Z</dcterms:modified>
</cp:coreProperties>
</file>